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47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60"/>
  </p:notesMasterIdLst>
  <p:sldIdLst>
    <p:sldId id="256" r:id="rId2"/>
    <p:sldId id="261" r:id="rId3"/>
    <p:sldId id="269" r:id="rId4"/>
    <p:sldId id="352" r:id="rId5"/>
    <p:sldId id="353" r:id="rId6"/>
    <p:sldId id="354" r:id="rId7"/>
    <p:sldId id="355" r:id="rId8"/>
    <p:sldId id="358" r:id="rId9"/>
    <p:sldId id="359" r:id="rId10"/>
    <p:sldId id="281" r:id="rId11"/>
    <p:sldId id="360" r:id="rId12"/>
    <p:sldId id="361" r:id="rId13"/>
    <p:sldId id="362" r:id="rId14"/>
    <p:sldId id="363" r:id="rId15"/>
    <p:sldId id="364" r:id="rId16"/>
    <p:sldId id="365" r:id="rId17"/>
    <p:sldId id="367" r:id="rId18"/>
    <p:sldId id="366" r:id="rId19"/>
    <p:sldId id="368" r:id="rId20"/>
    <p:sldId id="369" r:id="rId21"/>
    <p:sldId id="370" r:id="rId22"/>
    <p:sldId id="371" r:id="rId23"/>
    <p:sldId id="319" r:id="rId24"/>
    <p:sldId id="296" r:id="rId25"/>
    <p:sldId id="373" r:id="rId26"/>
    <p:sldId id="372" r:id="rId27"/>
    <p:sldId id="374" r:id="rId28"/>
    <p:sldId id="392" r:id="rId29"/>
    <p:sldId id="376" r:id="rId30"/>
    <p:sldId id="377" r:id="rId31"/>
    <p:sldId id="378" r:id="rId32"/>
    <p:sldId id="379" r:id="rId33"/>
    <p:sldId id="380" r:id="rId34"/>
    <p:sldId id="381" r:id="rId35"/>
    <p:sldId id="382" r:id="rId36"/>
    <p:sldId id="383" r:id="rId37"/>
    <p:sldId id="385" r:id="rId38"/>
    <p:sldId id="384" r:id="rId39"/>
    <p:sldId id="386" r:id="rId40"/>
    <p:sldId id="321" r:id="rId41"/>
    <p:sldId id="387" r:id="rId42"/>
    <p:sldId id="388" r:id="rId43"/>
    <p:sldId id="393" r:id="rId44"/>
    <p:sldId id="389" r:id="rId45"/>
    <p:sldId id="390" r:id="rId46"/>
    <p:sldId id="391" r:id="rId47"/>
    <p:sldId id="394" r:id="rId48"/>
    <p:sldId id="395" r:id="rId49"/>
    <p:sldId id="396" r:id="rId50"/>
    <p:sldId id="397" r:id="rId51"/>
    <p:sldId id="398" r:id="rId52"/>
    <p:sldId id="399" r:id="rId53"/>
    <p:sldId id="400" r:id="rId54"/>
    <p:sldId id="401" r:id="rId55"/>
    <p:sldId id="402" r:id="rId56"/>
    <p:sldId id="262" r:id="rId57"/>
    <p:sldId id="345" r:id="rId58"/>
    <p:sldId id="268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7F1B"/>
    <a:srgbClr val="B5121B"/>
    <a:srgbClr val="000000"/>
    <a:srgbClr val="414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42" autoAdjust="0"/>
    <p:restoredTop sz="93979" autoAdjust="0"/>
  </p:normalViewPr>
  <p:slideViewPr>
    <p:cSldViewPr snapToGrid="0">
      <p:cViewPr varScale="1">
        <p:scale>
          <a:sx n="65" d="100"/>
          <a:sy n="65" d="100"/>
        </p:scale>
        <p:origin x="50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68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2F3E7-441F-477B-9032-3EE7BEB30DA2}" type="datetimeFigureOut">
              <a:rPr lang="en-GB" smtClean="0"/>
              <a:t>08/03/2021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22F0C5-9915-4C9D-B9C1-C3246B8D4C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957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Hello every</a:t>
            </a:r>
            <a:r>
              <a:rPr lang="en-GB" baseline="0" dirty="0" smtClean="0"/>
              <a:t> one, Welcome to the 2</a:t>
            </a:r>
            <a:r>
              <a:rPr lang="en-GB" baseline="30000" dirty="0" smtClean="0"/>
              <a:t>nd</a:t>
            </a:r>
            <a:r>
              <a:rPr lang="en-GB" baseline="0" dirty="0" smtClean="0"/>
              <a:t> lecture from the NLP part of this module SCC.413.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In this lecture, we will 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437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It seems natural to think of a text as a sequence of words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6846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1EF2C280-F524-405F-B409-A0B3EEB3A76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95942" y="195942"/>
            <a:ext cx="11812555" cy="6475445"/>
          </a:xfrm>
          <a:custGeom>
            <a:avLst/>
            <a:gdLst/>
            <a:ahLst/>
            <a:cxnLst/>
            <a:rect l="l" t="t" r="r" b="b"/>
            <a:pathLst>
              <a:path w="12048490" h="6713220">
                <a:moveTo>
                  <a:pt x="0" y="6713004"/>
                </a:moveTo>
                <a:lnTo>
                  <a:pt x="12048210" y="6713004"/>
                </a:lnTo>
                <a:lnTo>
                  <a:pt x="12048210" y="0"/>
                </a:lnTo>
                <a:lnTo>
                  <a:pt x="0" y="0"/>
                </a:lnTo>
                <a:lnTo>
                  <a:pt x="0" y="6713004"/>
                </a:lnTo>
                <a:close/>
              </a:path>
            </a:pathLst>
          </a:custGeom>
          <a:solidFill>
            <a:srgbClr val="B5111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 descr="Lancaster University">
            <a:extLst>
              <a:ext uri="{FF2B5EF4-FFF2-40B4-BE49-F238E27FC236}">
                <a16:creationId xmlns:a16="http://schemas.microsoft.com/office/drawing/2014/main" id="{B4C545BB-4FC6-4C07-B4BC-1B3873E92B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942" y="762000"/>
            <a:ext cx="2552491" cy="8069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0CF9F2-6D22-4CA4-A596-A6A43B8C79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00940" y="2205022"/>
            <a:ext cx="9144000" cy="1399152"/>
          </a:xfrm>
        </p:spPr>
        <p:txBody>
          <a:bodyPr anchor="b">
            <a:normAutofit/>
          </a:bodyPr>
          <a:lstStyle>
            <a:lvl1pPr algn="l">
              <a:lnSpc>
                <a:spcPts val="4400"/>
              </a:lnSpc>
              <a:spcBef>
                <a:spcPts val="1110"/>
              </a:spcBef>
              <a:defRPr sz="455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Template slide: </a:t>
            </a:r>
            <a:br>
              <a:rPr lang="en-US" dirty="0"/>
            </a:br>
            <a:r>
              <a:rPr lang="en-US" dirty="0"/>
              <a:t>presentation title goes here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01B88C-C94B-424C-B0DC-611AA04686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34338" y="4152381"/>
            <a:ext cx="9144000" cy="1655762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525"/>
              </a:spcBef>
              <a:buNone/>
              <a:defRPr sz="265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date, month, year here</a:t>
            </a:r>
          </a:p>
          <a:p>
            <a:r>
              <a:rPr lang="en-US" dirty="0"/>
              <a:t>Insert presenter name</a:t>
            </a:r>
            <a:endParaRPr lang="en-GB" dirty="0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4260E1F7-11D6-4F9A-9CDB-A1450D1E497D}"/>
              </a:ext>
            </a:extLst>
          </p:cNvPr>
          <p:cNvSpPr/>
          <p:nvPr userDrawn="1"/>
        </p:nvSpPr>
        <p:spPr>
          <a:xfrm>
            <a:off x="992097" y="3829921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4159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BCDE62AB-9720-4075-A15D-483E19C7DA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1922" y="3832747"/>
            <a:ext cx="1590675" cy="0"/>
          </a:xfrm>
          <a:custGeom>
            <a:avLst/>
            <a:gdLst/>
            <a:ahLst/>
            <a:cxnLst/>
            <a:rect l="l" t="t" r="r" b="b"/>
            <a:pathLst>
              <a:path w="1590675">
                <a:moveTo>
                  <a:pt x="0" y="0"/>
                </a:moveTo>
                <a:lnTo>
                  <a:pt x="1590421" y="0"/>
                </a:lnTo>
              </a:path>
            </a:pathLst>
          </a:custGeom>
          <a:ln w="17043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BD4E107-ACD4-4A6A-8618-FDF878C3B9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4697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4">
            <a:extLst>
              <a:ext uri="{FF2B5EF4-FFF2-40B4-BE49-F238E27FC236}">
                <a16:creationId xmlns:a16="http://schemas.microsoft.com/office/drawing/2014/main" id="{E911A0A4-9D31-4F34-8E71-4A07A9FDE92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4508" y="1832146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3728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BE2592A-4048-4211-B609-EB603E5AE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59" y="531848"/>
            <a:ext cx="7568682" cy="1158840"/>
          </a:xfrm>
        </p:spPr>
        <p:txBody>
          <a:bodyPr>
            <a:normAutofit/>
          </a:bodyPr>
          <a:lstStyle>
            <a:lvl1pPr>
              <a:lnSpc>
                <a:spcPts val="3470"/>
              </a:lnSpc>
              <a:spcBef>
                <a:spcPts val="750"/>
              </a:spcBef>
              <a:defRPr sz="360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32CECB2-8BBC-4238-95E4-9CF53BEC0F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5" name="Picture 14" descr="Lancaster University">
            <a:extLst>
              <a:ext uri="{FF2B5EF4-FFF2-40B4-BE49-F238E27FC236}">
                <a16:creationId xmlns:a16="http://schemas.microsoft.com/office/drawing/2014/main" id="{F43189D6-09CC-4664-8F2F-E317A914F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359" y="762000"/>
            <a:ext cx="2098889" cy="6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887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AEB81DE-9DB5-4365-A5C5-617C96B6EE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35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CF9F2-6D22-4CA4-A596-A6A43B8C79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00940" y="2205022"/>
            <a:ext cx="9144000" cy="1399152"/>
          </a:xfrm>
        </p:spPr>
        <p:txBody>
          <a:bodyPr anchor="b">
            <a:normAutofit/>
          </a:bodyPr>
          <a:lstStyle>
            <a:lvl1pPr algn="l">
              <a:lnSpc>
                <a:spcPts val="4400"/>
              </a:lnSpc>
              <a:spcBef>
                <a:spcPts val="1110"/>
              </a:spcBef>
              <a:defRPr sz="455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Template slide: </a:t>
            </a:r>
            <a:br>
              <a:rPr lang="en-US" dirty="0"/>
            </a:br>
            <a:r>
              <a:rPr lang="en-US" dirty="0"/>
              <a:t>presentation title goes here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01B88C-C94B-424C-B0DC-611AA04686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34338" y="4152381"/>
            <a:ext cx="9144000" cy="1655762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525"/>
              </a:spcBef>
              <a:buNone/>
              <a:defRPr sz="265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date, month, year here</a:t>
            </a:r>
          </a:p>
          <a:p>
            <a:r>
              <a:rPr lang="en-US" dirty="0"/>
              <a:t>Insert presenter name</a:t>
            </a:r>
            <a:endParaRPr lang="en-GB" dirty="0"/>
          </a:p>
        </p:txBody>
      </p:sp>
      <p:pic>
        <p:nvPicPr>
          <p:cNvPr id="7" name="Picture 6" descr="Lancaster University">
            <a:extLst>
              <a:ext uri="{FF2B5EF4-FFF2-40B4-BE49-F238E27FC236}">
                <a16:creationId xmlns:a16="http://schemas.microsoft.com/office/drawing/2014/main" id="{2528AF01-8AC0-4C10-8386-19F11482E5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682" y="762000"/>
            <a:ext cx="2565317" cy="810971"/>
          </a:xfrm>
          <a:prstGeom prst="rect">
            <a:avLst/>
          </a:prstGeom>
        </p:spPr>
      </p:pic>
      <p:sp>
        <p:nvSpPr>
          <p:cNvPr id="8" name="object 6">
            <a:extLst>
              <a:ext uri="{FF2B5EF4-FFF2-40B4-BE49-F238E27FC236}">
                <a16:creationId xmlns:a16="http://schemas.microsoft.com/office/drawing/2014/main" id="{4260E1F7-11D6-4F9A-9CDB-A1450D1E49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2097" y="3829921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4159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95C828A-191B-48BF-BB4A-DF202F883D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682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CF9F2-6D22-4CA4-A596-A6A43B8C79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00940" y="2205022"/>
            <a:ext cx="9144000" cy="1399152"/>
          </a:xfrm>
        </p:spPr>
        <p:txBody>
          <a:bodyPr anchor="b">
            <a:normAutofit/>
          </a:bodyPr>
          <a:lstStyle>
            <a:lvl1pPr algn="l">
              <a:lnSpc>
                <a:spcPts val="4400"/>
              </a:lnSpc>
              <a:spcBef>
                <a:spcPts val="1110"/>
              </a:spcBef>
              <a:defRPr sz="455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Template slide: </a:t>
            </a:r>
            <a:br>
              <a:rPr lang="en-US" dirty="0"/>
            </a:br>
            <a:r>
              <a:rPr lang="en-US" dirty="0"/>
              <a:t>presentation title goes here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01B88C-C94B-424C-B0DC-611AA04686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34338" y="4152381"/>
            <a:ext cx="9144000" cy="1655762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525"/>
              </a:spcBef>
              <a:buNone/>
              <a:defRPr sz="265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date, month, year here</a:t>
            </a:r>
          </a:p>
          <a:p>
            <a:r>
              <a:rPr lang="en-US" dirty="0"/>
              <a:t>Insert presenter name</a:t>
            </a:r>
            <a:endParaRPr lang="en-GB" dirty="0"/>
          </a:p>
        </p:txBody>
      </p:sp>
      <p:pic>
        <p:nvPicPr>
          <p:cNvPr id="7" name="Picture 6" descr="Lancaster University">
            <a:extLst>
              <a:ext uri="{FF2B5EF4-FFF2-40B4-BE49-F238E27FC236}">
                <a16:creationId xmlns:a16="http://schemas.microsoft.com/office/drawing/2014/main" id="{2528AF01-8AC0-4C10-8386-19F11482E5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682" y="762000"/>
            <a:ext cx="2565317" cy="810971"/>
          </a:xfrm>
          <a:prstGeom prst="rect">
            <a:avLst/>
          </a:prstGeom>
        </p:spPr>
      </p:pic>
      <p:sp>
        <p:nvSpPr>
          <p:cNvPr id="8" name="object 6">
            <a:extLst>
              <a:ext uri="{FF2B5EF4-FFF2-40B4-BE49-F238E27FC236}">
                <a16:creationId xmlns:a16="http://schemas.microsoft.com/office/drawing/2014/main" id="{4260E1F7-11D6-4F9A-9CDB-A1450D1E49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2097" y="3829921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4159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 descr="University Academy 92 Manchester">
            <a:extLst>
              <a:ext uri="{FF2B5EF4-FFF2-40B4-BE49-F238E27FC236}">
                <a16:creationId xmlns:a16="http://schemas.microsoft.com/office/drawing/2014/main" id="{97C89DA9-7708-4EE0-9C2E-17C843B198F5}"/>
              </a:ext>
            </a:extLst>
          </p:cNvPr>
          <p:cNvSpPr/>
          <p:nvPr userDrawn="1"/>
        </p:nvSpPr>
        <p:spPr>
          <a:xfrm>
            <a:off x="6888886" y="697941"/>
            <a:ext cx="1481137" cy="777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 descr="Blackburn College">
            <a:extLst>
              <a:ext uri="{FF2B5EF4-FFF2-40B4-BE49-F238E27FC236}">
                <a16:creationId xmlns:a16="http://schemas.microsoft.com/office/drawing/2014/main" id="{B2D8FC4D-6A10-4AFC-90EE-36BEDC612D9F}"/>
              </a:ext>
            </a:extLst>
          </p:cNvPr>
          <p:cNvSpPr/>
          <p:nvPr userDrawn="1"/>
        </p:nvSpPr>
        <p:spPr>
          <a:xfrm>
            <a:off x="4800858" y="717994"/>
            <a:ext cx="1763493" cy="6179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 descr="Blackpool &amp; The Fylde college">
            <a:extLst>
              <a:ext uri="{FF2B5EF4-FFF2-40B4-BE49-F238E27FC236}">
                <a16:creationId xmlns:a16="http://schemas.microsoft.com/office/drawing/2014/main" id="{74C67722-6D8E-4717-BBA0-D9603159F8C3}"/>
              </a:ext>
            </a:extLst>
          </p:cNvPr>
          <p:cNvSpPr/>
          <p:nvPr userDrawn="1"/>
        </p:nvSpPr>
        <p:spPr>
          <a:xfrm>
            <a:off x="2927182" y="665080"/>
            <a:ext cx="1543981" cy="6424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 descr="Furness college">
            <a:extLst>
              <a:ext uri="{FF2B5EF4-FFF2-40B4-BE49-F238E27FC236}">
                <a16:creationId xmlns:a16="http://schemas.microsoft.com/office/drawing/2014/main" id="{544291F1-FBE8-4BF5-82D3-3E12A047DE75}"/>
              </a:ext>
            </a:extLst>
          </p:cNvPr>
          <p:cNvSpPr/>
          <p:nvPr userDrawn="1"/>
        </p:nvSpPr>
        <p:spPr>
          <a:xfrm>
            <a:off x="891120" y="700908"/>
            <a:ext cx="1786115" cy="6995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B57897E-9B28-47E3-BC7F-FA671A168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4636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35A2C7DA-9587-4F85-9BC4-F30F0308AA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5057" y="181946"/>
            <a:ext cx="11821886" cy="6494107"/>
          </a:xfrm>
          <a:custGeom>
            <a:avLst/>
            <a:gdLst/>
            <a:ahLst/>
            <a:cxnLst/>
            <a:rect l="l" t="t" r="r" b="b"/>
            <a:pathLst>
              <a:path w="12049125" h="6713855">
                <a:moveTo>
                  <a:pt x="0" y="6713410"/>
                </a:moveTo>
                <a:lnTo>
                  <a:pt x="12048617" y="6713410"/>
                </a:lnTo>
                <a:lnTo>
                  <a:pt x="12048617" y="0"/>
                </a:lnTo>
                <a:lnTo>
                  <a:pt x="0" y="0"/>
                </a:lnTo>
                <a:lnTo>
                  <a:pt x="0" y="6713410"/>
                </a:lnTo>
                <a:close/>
              </a:path>
            </a:pathLst>
          </a:custGeom>
          <a:solidFill>
            <a:srgbClr val="7CB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 descr="Lancaster University">
            <a:extLst>
              <a:ext uri="{FF2B5EF4-FFF2-40B4-BE49-F238E27FC236}">
                <a16:creationId xmlns:a16="http://schemas.microsoft.com/office/drawing/2014/main" id="{B4C545BB-4FC6-4C07-B4BC-1B3873E92B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942" y="762000"/>
            <a:ext cx="2552491" cy="8069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0CF9F2-6D22-4CA4-A596-A6A43B8C79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00940" y="2205022"/>
            <a:ext cx="9144000" cy="1399152"/>
          </a:xfrm>
        </p:spPr>
        <p:txBody>
          <a:bodyPr anchor="b">
            <a:normAutofit/>
          </a:bodyPr>
          <a:lstStyle>
            <a:lvl1pPr algn="l">
              <a:lnSpc>
                <a:spcPts val="4400"/>
              </a:lnSpc>
              <a:spcBef>
                <a:spcPts val="1110"/>
              </a:spcBef>
              <a:defRPr sz="455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Template slide: </a:t>
            </a:r>
            <a:br>
              <a:rPr lang="en-US" dirty="0"/>
            </a:br>
            <a:r>
              <a:rPr lang="en-US" dirty="0"/>
              <a:t>section title goes here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01B88C-C94B-424C-B0DC-611AA04686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34338" y="4152381"/>
            <a:ext cx="9144000" cy="1655762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525"/>
              </a:spcBef>
              <a:buNone/>
              <a:defRPr sz="265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date, month, year here</a:t>
            </a:r>
          </a:p>
          <a:p>
            <a:r>
              <a:rPr lang="en-US" dirty="0"/>
              <a:t>Insert presenter name</a:t>
            </a:r>
            <a:endParaRPr lang="en-GB" dirty="0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4260E1F7-11D6-4F9A-9CDB-A1450D1E497D}"/>
              </a:ext>
            </a:extLst>
          </p:cNvPr>
          <p:cNvSpPr/>
          <p:nvPr userDrawn="1"/>
        </p:nvSpPr>
        <p:spPr>
          <a:xfrm>
            <a:off x="992097" y="3829921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4159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BCDE62AB-9720-4075-A15D-483E19C7DA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1922" y="3832747"/>
            <a:ext cx="1590675" cy="0"/>
          </a:xfrm>
          <a:custGeom>
            <a:avLst/>
            <a:gdLst/>
            <a:ahLst/>
            <a:cxnLst/>
            <a:rect l="l" t="t" r="r" b="b"/>
            <a:pathLst>
              <a:path w="1590675">
                <a:moveTo>
                  <a:pt x="0" y="0"/>
                </a:moveTo>
                <a:lnTo>
                  <a:pt x="1590421" y="0"/>
                </a:lnTo>
              </a:path>
            </a:pathLst>
          </a:custGeom>
          <a:ln w="17043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B6FFB34-2A03-4DFF-8F1A-D7E69F6F82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7593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6C40D-D6BC-4D4D-AF4C-44A15AE97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3" y="475866"/>
            <a:ext cx="8250058" cy="1224153"/>
          </a:xfrm>
        </p:spPr>
        <p:txBody>
          <a:bodyPr>
            <a:normAutofit/>
          </a:bodyPr>
          <a:lstStyle>
            <a:lvl1pPr>
              <a:lnSpc>
                <a:spcPts val="3470"/>
              </a:lnSpc>
              <a:spcBef>
                <a:spcPts val="750"/>
              </a:spcBef>
              <a:defRPr sz="360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462D4-273F-48E4-BC67-135E64C37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73" y="2313991"/>
            <a:ext cx="9808029" cy="3862971"/>
          </a:xfrm>
        </p:spPr>
        <p:txBody>
          <a:bodyPr/>
          <a:lstStyle>
            <a:lvl1pPr>
              <a:buClr>
                <a:srgbClr val="AEB4B9"/>
              </a:buClr>
              <a:defRPr sz="2600">
                <a:solidFill>
                  <a:schemeClr val="tx1"/>
                </a:solidFill>
              </a:defRPr>
            </a:lvl1pPr>
            <a:lvl2pPr>
              <a:buClr>
                <a:srgbClr val="AEB4B9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AEB4B9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AEB4B9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AEB4B9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95A3A47-0757-4333-ACCD-258450620A5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1766" y="1841477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3728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DE9228C-9B11-4DC9-8F13-D4D1ED507A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4" name="Picture 13" descr="Lancaster University">
            <a:extLst>
              <a:ext uri="{FF2B5EF4-FFF2-40B4-BE49-F238E27FC236}">
                <a16:creationId xmlns:a16="http://schemas.microsoft.com/office/drawing/2014/main" id="{0D9761CB-0BB4-44A2-BF26-F0470B4DCF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359" y="762000"/>
            <a:ext cx="2098889" cy="6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37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462D4-273F-48E4-BC67-135E64C3792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2883" y="2313991"/>
            <a:ext cx="9742714" cy="3862971"/>
          </a:xfrm>
        </p:spPr>
        <p:txBody>
          <a:bodyPr/>
          <a:lstStyle>
            <a:lvl1pPr marL="0" indent="0">
              <a:spcAft>
                <a:spcPts val="600"/>
              </a:spcAft>
              <a:buClr>
                <a:srgbClr val="AEB4B9"/>
              </a:buClr>
              <a:buNone/>
              <a:defRPr sz="2600" i="0">
                <a:solidFill>
                  <a:schemeClr val="tx1"/>
                </a:solidFill>
              </a:defRPr>
            </a:lvl1pPr>
            <a:lvl2pPr>
              <a:buClr>
                <a:srgbClr val="AEB4B9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AEB4B9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AEB4B9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AEB4B9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Template slide: text only (use italics for sub-headings)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59C926E-B465-430E-9BB4-30F751A3E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3" y="475866"/>
            <a:ext cx="8040738" cy="1224153"/>
          </a:xfrm>
        </p:spPr>
        <p:txBody>
          <a:bodyPr>
            <a:normAutofit/>
          </a:bodyPr>
          <a:lstStyle>
            <a:lvl1pPr>
              <a:lnSpc>
                <a:spcPts val="3470"/>
              </a:lnSpc>
              <a:spcBef>
                <a:spcPts val="750"/>
              </a:spcBef>
              <a:defRPr sz="360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0BDBDF81-CC4C-4516-B38C-887511BA3ED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1766" y="1841477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3728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31E803A-17E5-4587-B9C8-543F40CC18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1023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7" name="Picture 16" descr="Lancaster University">
            <a:extLst>
              <a:ext uri="{FF2B5EF4-FFF2-40B4-BE49-F238E27FC236}">
                <a16:creationId xmlns:a16="http://schemas.microsoft.com/office/drawing/2014/main" id="{15D4E1DC-C857-4EB7-8E98-3A0E76300C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359" y="762000"/>
            <a:ext cx="2098889" cy="6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71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575D8C4-2991-4037-8748-66E7016A65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00940" y="2205022"/>
            <a:ext cx="9913240" cy="1399152"/>
          </a:xfrm>
        </p:spPr>
        <p:txBody>
          <a:bodyPr anchor="b">
            <a:normAutofit/>
          </a:bodyPr>
          <a:lstStyle>
            <a:lvl1pPr algn="l">
              <a:lnSpc>
                <a:spcPts val="4400"/>
              </a:lnSpc>
              <a:spcBef>
                <a:spcPts val="1110"/>
              </a:spcBef>
              <a:defRPr sz="455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Add question text here</a:t>
            </a:r>
            <a:endParaRPr lang="en-GB" dirty="0"/>
          </a:p>
        </p:txBody>
      </p:sp>
      <p:pic>
        <p:nvPicPr>
          <p:cNvPr id="8" name="Picture 7" descr="Lancaster University">
            <a:extLst>
              <a:ext uri="{FF2B5EF4-FFF2-40B4-BE49-F238E27FC236}">
                <a16:creationId xmlns:a16="http://schemas.microsoft.com/office/drawing/2014/main" id="{5A0CDDDE-2A8D-4F00-B876-791A126CBD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359" y="762000"/>
            <a:ext cx="2098889" cy="663520"/>
          </a:xfrm>
          <a:prstGeom prst="rect">
            <a:avLst/>
          </a:prstGeom>
        </p:spPr>
      </p:pic>
      <p:sp>
        <p:nvSpPr>
          <p:cNvPr id="9" name="object 5">
            <a:extLst>
              <a:ext uri="{FF2B5EF4-FFF2-40B4-BE49-F238E27FC236}">
                <a16:creationId xmlns:a16="http://schemas.microsoft.com/office/drawing/2014/main" id="{A1F40E0C-FCFE-45A8-B4CD-8E1C0339D4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2097" y="3830968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4159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55EE488-FA38-4ABE-A8A1-1C0A496D55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925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EAACC63-D887-40E8-8239-FD16AE528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38" y="522516"/>
            <a:ext cx="7568682" cy="1168172"/>
          </a:xfrm>
        </p:spPr>
        <p:txBody>
          <a:bodyPr>
            <a:normAutofit/>
          </a:bodyPr>
          <a:lstStyle>
            <a:lvl1pPr>
              <a:lnSpc>
                <a:spcPts val="3470"/>
              </a:lnSpc>
              <a:spcBef>
                <a:spcPts val="750"/>
              </a:spcBef>
              <a:defRPr sz="360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24D0BDC-AEAF-40AB-BD13-7775E2037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538" y="2313991"/>
            <a:ext cx="4965441" cy="3862971"/>
          </a:xfrm>
        </p:spPr>
        <p:txBody>
          <a:bodyPr/>
          <a:lstStyle>
            <a:lvl1pPr>
              <a:buClr>
                <a:srgbClr val="AEB4B9"/>
              </a:buClr>
              <a:defRPr sz="2600">
                <a:solidFill>
                  <a:schemeClr val="tx1"/>
                </a:solidFill>
              </a:defRPr>
            </a:lvl1pPr>
            <a:lvl2pPr>
              <a:buClr>
                <a:srgbClr val="AEB4B9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AEB4B9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AEB4B9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AEB4B9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81B46DBF-1B89-405C-A53C-EE0D38B3C8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4508" y="1832146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3728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9DC973B-EFE1-44F1-9FB7-36E4227439C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69696" y="2317095"/>
            <a:ext cx="4965442" cy="3862971"/>
          </a:xfrm>
        </p:spPr>
        <p:txBody>
          <a:bodyPr/>
          <a:lstStyle>
            <a:lvl1pPr>
              <a:buClr>
                <a:srgbClr val="AEB4B9"/>
              </a:buClr>
              <a:defRPr sz="2600">
                <a:solidFill>
                  <a:schemeClr val="tx1"/>
                </a:solidFill>
              </a:defRPr>
            </a:lvl1pPr>
            <a:lvl2pPr>
              <a:buClr>
                <a:srgbClr val="AEB4B9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AEB4B9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AEB4B9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AEB4B9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749C0CEC-03F4-4704-9D20-E00E4CD06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1" name="Picture 20" descr="Lancaster University">
            <a:extLst>
              <a:ext uri="{FF2B5EF4-FFF2-40B4-BE49-F238E27FC236}">
                <a16:creationId xmlns:a16="http://schemas.microsoft.com/office/drawing/2014/main" id="{607635CB-A9C5-437C-8837-4C730E8C63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359" y="762000"/>
            <a:ext cx="2098889" cy="6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33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5887E-4F05-4593-B389-647D40DD0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47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C9B9D8-EA34-4852-A458-9C736D59E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6478" y="2505075"/>
            <a:ext cx="5157787" cy="3684588"/>
          </a:xfrm>
        </p:spPr>
        <p:txBody>
          <a:bodyPr/>
          <a:lstStyle>
            <a:lvl1pPr>
              <a:buClr>
                <a:srgbClr val="AEB4B9"/>
              </a:buClr>
              <a:defRPr sz="2600"/>
            </a:lvl1pPr>
            <a:lvl2pPr>
              <a:buClr>
                <a:srgbClr val="AEB4B9"/>
              </a:buClr>
              <a:defRPr/>
            </a:lvl2pPr>
            <a:lvl3pPr>
              <a:buClr>
                <a:srgbClr val="AEB4B9"/>
              </a:buClr>
              <a:defRPr/>
            </a:lvl3pPr>
            <a:lvl4pPr>
              <a:buClr>
                <a:srgbClr val="AEB4B9"/>
              </a:buClr>
              <a:defRPr/>
            </a:lvl4pPr>
            <a:lvl5pPr>
              <a:buClr>
                <a:srgbClr val="AEB4B9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E91B9-1447-4EAE-9AB6-9200E96A98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105AF1-67AB-413D-B37A-83B233A5D7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buClr>
                <a:srgbClr val="AEB4B9"/>
              </a:buClr>
              <a:defRPr sz="2600"/>
            </a:lvl1pPr>
            <a:lvl2pPr>
              <a:buClr>
                <a:srgbClr val="AEB4B9"/>
              </a:buClr>
              <a:defRPr/>
            </a:lvl2pPr>
            <a:lvl3pPr>
              <a:buClr>
                <a:srgbClr val="AEB4B9"/>
              </a:buClr>
              <a:defRPr/>
            </a:lvl3pPr>
            <a:lvl4pPr>
              <a:buClr>
                <a:srgbClr val="AEB4B9"/>
              </a:buClr>
              <a:defRPr/>
            </a:lvl4pPr>
            <a:lvl5pPr>
              <a:buClr>
                <a:srgbClr val="AEB4B9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FEF35C-6404-4538-8F34-0A8878183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59" y="531848"/>
            <a:ext cx="7568682" cy="1158840"/>
          </a:xfrm>
        </p:spPr>
        <p:txBody>
          <a:bodyPr>
            <a:normAutofit/>
          </a:bodyPr>
          <a:lstStyle>
            <a:lvl1pPr>
              <a:lnSpc>
                <a:spcPts val="3470"/>
              </a:lnSpc>
              <a:spcBef>
                <a:spcPts val="750"/>
              </a:spcBef>
              <a:defRPr sz="360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3D487BA0-3AE0-4031-8055-C6AFDC31E0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5846" y="1832146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3728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83E33A9-9C13-43F2-93A7-5CD7A6D522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7" name="Picture 16" descr="Lancaster University">
            <a:extLst>
              <a:ext uri="{FF2B5EF4-FFF2-40B4-BE49-F238E27FC236}">
                <a16:creationId xmlns:a16="http://schemas.microsoft.com/office/drawing/2014/main" id="{24641CFC-5847-40DB-B4F0-5496D257DA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359" y="762000"/>
            <a:ext cx="2098889" cy="6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40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k object 16">
            <a:extLst>
              <a:ext uri="{FF2B5EF4-FFF2-40B4-BE49-F238E27FC236}">
                <a16:creationId xmlns:a16="http://schemas.microsoft.com/office/drawing/2014/main" id="{AEA68D54-1EAD-45D6-B6CC-D07221904D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986" y="95973"/>
            <a:ext cx="12001500" cy="6666230"/>
          </a:xfrm>
          <a:custGeom>
            <a:avLst/>
            <a:gdLst/>
            <a:ahLst/>
            <a:cxnLst/>
            <a:rect l="l" t="t" r="r" b="b"/>
            <a:pathLst>
              <a:path w="12001500" h="6666230">
                <a:moveTo>
                  <a:pt x="0" y="6666039"/>
                </a:moveTo>
                <a:lnTo>
                  <a:pt x="12001233" y="6666039"/>
                </a:lnTo>
                <a:lnTo>
                  <a:pt x="12001233" y="0"/>
                </a:lnTo>
                <a:lnTo>
                  <a:pt x="0" y="0"/>
                </a:lnTo>
                <a:lnTo>
                  <a:pt x="0" y="6666039"/>
                </a:lnTo>
                <a:close/>
              </a:path>
            </a:pathLst>
          </a:custGeom>
          <a:ln w="191960">
            <a:solidFill>
              <a:srgbClr val="E9EC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5B8E11-7BA2-4A60-A654-2F22523E4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89B7-2C82-485D-8C8C-9F6C4A029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6993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49" r:id="rId2"/>
    <p:sldLayoutId id="2147483663" r:id="rId3"/>
    <p:sldLayoutId id="2147483664" r:id="rId4"/>
    <p:sldLayoutId id="2147483650" r:id="rId5"/>
    <p:sldLayoutId id="2147483665" r:id="rId6"/>
    <p:sldLayoutId id="2147483651" r:id="rId7"/>
    <p:sldLayoutId id="2147483652" r:id="rId8"/>
    <p:sldLayoutId id="2147483653" r:id="rId9"/>
    <p:sldLayoutId id="2147483654" r:id="rId10"/>
    <p:sldLayoutId id="214748365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AEB4B9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EB4B9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EB4B9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EB4B9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EB4B9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HiMN_gy9mk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gi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mccormickml.com/2017/01/11/word2vec-tutorial-part-2-negative-sampling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towardsdatascience.com/hierarchical-softmax-and-negative-sampling-short-notes-worth-telling-2672010dbe08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lweb.org/anthology/Q17-1010.pdf" TargetMode="External"/><Relationship Id="rId2" Type="http://schemas.openxmlformats.org/officeDocument/2006/relationships/hyperlink" Target="http://karpathy.github.io/2015/05/21/rnn-effectiveness/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arxiv.org/abs/1802.05365" TargetMode="External"/><Relationship Id="rId4" Type="http://schemas.openxmlformats.org/officeDocument/2006/relationships/hyperlink" Target="https://ai.googleblog.com/2018/11/open-sourcing-bert-state-of-art-pre.html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3.02893" TargetMode="External"/><Relationship Id="rId2" Type="http://schemas.openxmlformats.org/officeDocument/2006/relationships/hyperlink" Target="https://cs.stanford.edu/~quocle/paragraph_vector.pdf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medium.com/huggingface/universal-word-sentence-embeddings-ce48ddc8fc3a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Natural Language Processing and How Does It Work? | SwissCognitive  - The Global AI Hu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916" y="2636392"/>
            <a:ext cx="6086200" cy="348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DEE653-6E27-4831-86B7-E039851F58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Text Vectorization in NLP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CD63C9-F6C8-478C-89B8-93946BDDBE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800" b="1" dirty="0" err="1" smtClean="0"/>
              <a:t>Dr.</a:t>
            </a:r>
            <a:r>
              <a:rPr lang="en-GB" sz="2800" b="1" dirty="0" smtClean="0"/>
              <a:t> Ignatius Ezeani</a:t>
            </a:r>
            <a:endParaRPr lang="en-GB" sz="2800" b="1" dirty="0"/>
          </a:p>
          <a:p>
            <a:fld id="{889EB838-3B5D-48D3-B714-28F9105662B3}" type="datetime2">
              <a:rPr lang="en-GB" smtClean="0"/>
              <a:t>Monday, 08 March 2021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37A4EB-0CC6-4561-A126-9A20F1A4F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930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What Is Natural Language Processing and How Does It Work? | SwissCognitive  - The Global AI Hu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571" y="2462769"/>
            <a:ext cx="6086200" cy="348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157084-0CF0-49B5-A390-29CF6B9B69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939" y="2205022"/>
            <a:ext cx="6402685" cy="1399152"/>
          </a:xfrm>
        </p:spPr>
        <p:txBody>
          <a:bodyPr>
            <a:normAutofit/>
          </a:bodyPr>
          <a:lstStyle/>
          <a:p>
            <a:r>
              <a:rPr lang="en-GB" dirty="0" err="1" smtClean="0"/>
              <a:t>Preprocessing</a:t>
            </a:r>
            <a:r>
              <a:rPr lang="en-GB" dirty="0" smtClean="0"/>
              <a:t>,</a:t>
            </a:r>
            <a:br>
              <a:rPr lang="en-GB" dirty="0" smtClean="0"/>
            </a:br>
            <a:r>
              <a:rPr lang="en-GB" dirty="0" err="1" smtClean="0"/>
              <a:t>BoW</a:t>
            </a:r>
            <a:r>
              <a:rPr lang="en-GB" dirty="0" smtClean="0"/>
              <a:t> and TF.IDF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302CC0-6D72-4124-9C61-29F07991B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5992912" y="6142623"/>
            <a:ext cx="5151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See an extended list of  NLP tasks: https</a:t>
            </a:r>
            <a:r>
              <a:rPr lang="en-GB" sz="1600" dirty="0"/>
              <a:t>://nlpprogress.com/</a:t>
            </a:r>
          </a:p>
        </p:txBody>
      </p:sp>
    </p:spTree>
    <p:extLst>
      <p:ext uri="{BB962C8B-B14F-4D97-AF65-F5344CB8AC3E}">
        <p14:creationId xmlns:p14="http://schemas.microsoft.com/office/powerpoint/2010/main" val="235366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Focusing </a:t>
            </a:r>
            <a:r>
              <a:rPr lang="en-GB" dirty="0"/>
              <a:t>on </a:t>
            </a:r>
            <a:r>
              <a:rPr lang="en-GB" dirty="0" smtClean="0"/>
              <a:t>Text Classification…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83773" y="2313991"/>
            <a:ext cx="7144885" cy="3862971"/>
          </a:xfrm>
        </p:spPr>
        <p:txBody>
          <a:bodyPr>
            <a:normAutofit/>
          </a:bodyPr>
          <a:lstStyle/>
          <a:p>
            <a:r>
              <a:rPr lang="en-GB" dirty="0"/>
              <a:t>Example: </a:t>
            </a:r>
            <a:r>
              <a:rPr lang="en-GB" b="1" dirty="0"/>
              <a:t>sentiment analysis</a:t>
            </a:r>
          </a:p>
          <a:p>
            <a:r>
              <a:rPr lang="en-GB" b="1" dirty="0" smtClean="0"/>
              <a:t>Input</a:t>
            </a:r>
            <a:r>
              <a:rPr lang="en-GB" dirty="0"/>
              <a:t>: </a:t>
            </a:r>
            <a:endParaRPr lang="en-GB" dirty="0" smtClean="0"/>
          </a:p>
          <a:p>
            <a:pPr lvl="1"/>
            <a:r>
              <a:rPr lang="en-GB" dirty="0" smtClean="0"/>
              <a:t>text </a:t>
            </a:r>
            <a:r>
              <a:rPr lang="en-GB" dirty="0"/>
              <a:t>of review</a:t>
            </a:r>
          </a:p>
          <a:p>
            <a:r>
              <a:rPr lang="en-GB" b="1" dirty="0" smtClean="0"/>
              <a:t>Output</a:t>
            </a:r>
            <a:r>
              <a:rPr lang="en-GB" b="1" dirty="0"/>
              <a:t>: </a:t>
            </a:r>
            <a:endParaRPr lang="en-GB" b="1" dirty="0" smtClean="0"/>
          </a:p>
          <a:p>
            <a:pPr lvl="1"/>
            <a:r>
              <a:rPr lang="en-GB" dirty="0" smtClean="0"/>
              <a:t>class </a:t>
            </a:r>
            <a:r>
              <a:rPr lang="en-GB" dirty="0"/>
              <a:t>of </a:t>
            </a:r>
            <a:r>
              <a:rPr lang="en-GB" dirty="0" smtClean="0"/>
              <a:t>sentiment</a:t>
            </a:r>
          </a:p>
          <a:p>
            <a:r>
              <a:rPr lang="en-GB" b="1" dirty="0" smtClean="0"/>
              <a:t>Classes</a:t>
            </a:r>
            <a:endParaRPr lang="en-GB" b="1" dirty="0" smtClean="0"/>
          </a:p>
          <a:p>
            <a:pPr lvl="1"/>
            <a:r>
              <a:rPr lang="en-GB" b="1" dirty="0" smtClean="0"/>
              <a:t>Binary </a:t>
            </a:r>
            <a:r>
              <a:rPr lang="en-GB" dirty="0" smtClean="0"/>
              <a:t>(i.e. 2 classes)</a:t>
            </a:r>
            <a:r>
              <a:rPr lang="en-GB" b="1" dirty="0" smtClean="0"/>
              <a:t>:</a:t>
            </a:r>
            <a:r>
              <a:rPr lang="en-GB" dirty="0" smtClean="0"/>
              <a:t> </a:t>
            </a:r>
            <a:r>
              <a:rPr lang="en-GB" dirty="0"/>
              <a:t>positive vs </a:t>
            </a:r>
            <a:r>
              <a:rPr lang="en-GB" dirty="0" smtClean="0"/>
              <a:t>negative</a:t>
            </a:r>
          </a:p>
          <a:p>
            <a:pPr lvl="1"/>
            <a:r>
              <a:rPr lang="en-GB" b="1" dirty="0" smtClean="0"/>
              <a:t>Fine-grained:</a:t>
            </a:r>
            <a:r>
              <a:rPr lang="en-GB" dirty="0" smtClean="0"/>
              <a:t> </a:t>
            </a:r>
            <a:r>
              <a:rPr lang="en-GB" dirty="0"/>
              <a:t>positive, somewhat positive</a:t>
            </a:r>
            <a:r>
              <a:rPr lang="en-GB" dirty="0" smtClean="0"/>
              <a:t>, neutral, somewhat negative,  </a:t>
            </a:r>
            <a:r>
              <a:rPr lang="en-GB" dirty="0" smtClean="0"/>
              <a:t>negative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6" name="Picture 14" descr="Hand Good Vector Images, Stock Photos &amp; Vectors | Shutter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7" t="9116" r="7153" b="15456"/>
          <a:stretch/>
        </p:blipFill>
        <p:spPr bwMode="auto">
          <a:xfrm>
            <a:off x="8015004" y="3195960"/>
            <a:ext cx="2967744" cy="140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10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Focusing </a:t>
            </a:r>
            <a:r>
              <a:rPr lang="en-GB" dirty="0"/>
              <a:t>on </a:t>
            </a:r>
            <a:r>
              <a:rPr lang="en-GB" dirty="0" smtClean="0"/>
              <a:t>Text Classification…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83773" y="2313991"/>
            <a:ext cx="6774495" cy="3862971"/>
          </a:xfrm>
        </p:spPr>
        <p:txBody>
          <a:bodyPr>
            <a:normAutofit/>
          </a:bodyPr>
          <a:lstStyle/>
          <a:p>
            <a:r>
              <a:rPr lang="en-GB" dirty="0" smtClean="0"/>
              <a:t>Positive </a:t>
            </a:r>
            <a:r>
              <a:rPr lang="en-GB" dirty="0"/>
              <a:t>example:</a:t>
            </a:r>
          </a:p>
          <a:p>
            <a:pPr lvl="1"/>
            <a:r>
              <a:rPr lang="en-GB" dirty="0" smtClean="0">
                <a:solidFill>
                  <a:srgbClr val="00B050"/>
                </a:solidFill>
              </a:rPr>
              <a:t>The </a:t>
            </a:r>
            <a:r>
              <a:rPr lang="en-GB" dirty="0">
                <a:solidFill>
                  <a:srgbClr val="00B050"/>
                </a:solidFill>
              </a:rPr>
              <a:t>hotel is really beautiful. Very nice and </a:t>
            </a:r>
            <a:r>
              <a:rPr lang="en-GB" dirty="0" smtClean="0">
                <a:solidFill>
                  <a:srgbClr val="00B050"/>
                </a:solidFill>
              </a:rPr>
              <a:t>helpful service </a:t>
            </a:r>
            <a:r>
              <a:rPr lang="en-GB" dirty="0">
                <a:solidFill>
                  <a:srgbClr val="00B050"/>
                </a:solidFill>
              </a:rPr>
              <a:t>at the front desk</a:t>
            </a:r>
            <a:r>
              <a:rPr lang="en-GB" dirty="0" smtClean="0">
                <a:solidFill>
                  <a:srgbClr val="00B050"/>
                </a:solidFill>
              </a:rPr>
              <a:t>.</a:t>
            </a:r>
          </a:p>
          <a:p>
            <a:pPr marL="457200" lvl="1" indent="0">
              <a:buNone/>
            </a:pPr>
            <a:endParaRPr lang="en-GB" dirty="0">
              <a:solidFill>
                <a:srgbClr val="00B050"/>
              </a:solidFill>
            </a:endParaRPr>
          </a:p>
          <a:p>
            <a:r>
              <a:rPr lang="en-GB" dirty="0" smtClean="0"/>
              <a:t>Negative </a:t>
            </a:r>
            <a:r>
              <a:rPr lang="en-GB" dirty="0"/>
              <a:t>example:</a:t>
            </a:r>
          </a:p>
          <a:p>
            <a:pPr lvl="1"/>
            <a:r>
              <a:rPr lang="en-GB" dirty="0" smtClean="0">
                <a:solidFill>
                  <a:srgbClr val="FF0000"/>
                </a:solidFill>
              </a:rPr>
              <a:t>We </a:t>
            </a:r>
            <a:r>
              <a:rPr lang="en-GB" dirty="0">
                <a:solidFill>
                  <a:srgbClr val="FF0000"/>
                </a:solidFill>
              </a:rPr>
              <a:t>had problems to get the Wi-Fi working. The </a:t>
            </a:r>
            <a:r>
              <a:rPr lang="en-GB" dirty="0" smtClean="0">
                <a:solidFill>
                  <a:srgbClr val="FF0000"/>
                </a:solidFill>
              </a:rPr>
              <a:t>pool area </a:t>
            </a:r>
            <a:r>
              <a:rPr lang="en-GB" dirty="0">
                <a:solidFill>
                  <a:srgbClr val="FF0000"/>
                </a:solidFill>
              </a:rPr>
              <a:t>was occupied with young party animals. </a:t>
            </a:r>
            <a:r>
              <a:rPr lang="en-GB" dirty="0" smtClean="0">
                <a:solidFill>
                  <a:srgbClr val="FF0000"/>
                </a:solidFill>
              </a:rPr>
              <a:t>So the </a:t>
            </a:r>
            <a:r>
              <a:rPr lang="en-GB" dirty="0">
                <a:solidFill>
                  <a:srgbClr val="FF0000"/>
                </a:solidFill>
              </a:rPr>
              <a:t>area wasn’t fun for us.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6" name="Picture 14" descr="Hand Good Vector Images, Stock Photos &amp; Vectors | Shutter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7" t="9116" r="7153" b="15456"/>
          <a:stretch/>
        </p:blipFill>
        <p:spPr bwMode="auto">
          <a:xfrm>
            <a:off x="8015004" y="3195960"/>
            <a:ext cx="2967744" cy="140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07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text?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Text, in this context, could be taken as a sequence of</a:t>
            </a:r>
          </a:p>
          <a:p>
            <a:r>
              <a:rPr lang="en-GB" dirty="0" smtClean="0"/>
              <a:t>characters</a:t>
            </a:r>
          </a:p>
          <a:p>
            <a:r>
              <a:rPr lang="en-GB" dirty="0"/>
              <a:t>w</a:t>
            </a:r>
            <a:r>
              <a:rPr lang="en-GB" dirty="0" smtClean="0"/>
              <a:t>ords</a:t>
            </a:r>
          </a:p>
          <a:p>
            <a:r>
              <a:rPr lang="en-GB" dirty="0" smtClean="0"/>
              <a:t>phrases and named-entities</a:t>
            </a:r>
          </a:p>
          <a:p>
            <a:r>
              <a:rPr lang="en-GB" dirty="0" smtClean="0"/>
              <a:t>sentences</a:t>
            </a:r>
          </a:p>
          <a:p>
            <a:r>
              <a:rPr lang="en-GB" dirty="0" smtClean="0"/>
              <a:t>paragraphs</a:t>
            </a:r>
          </a:p>
          <a:p>
            <a:r>
              <a:rPr lang="en-GB" dirty="0" err="1" smtClean="0"/>
              <a:t>etc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2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a word?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A word is a “meaningful” sequence of characters</a:t>
            </a:r>
          </a:p>
          <a:p>
            <a:r>
              <a:rPr lang="en-GB" dirty="0" smtClean="0"/>
              <a:t>In English, we can split a sentence by spaces of punctuations</a:t>
            </a:r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In German, compound words are written without space:</a:t>
            </a:r>
          </a:p>
          <a:p>
            <a:pPr lvl="1"/>
            <a:r>
              <a:rPr lang="en-GB" dirty="0" smtClean="0"/>
              <a:t> </a:t>
            </a:r>
            <a:r>
              <a:rPr lang="de-DE" i="1" dirty="0" smtClean="0"/>
              <a:t>Rechtsschutzversicherungsgesellschaften</a:t>
            </a:r>
            <a:r>
              <a:rPr lang="de-DE" dirty="0" smtClean="0"/>
              <a:t> </a:t>
            </a:r>
            <a:r>
              <a:rPr lang="de-DE" dirty="0" err="1" smtClean="0"/>
              <a:t>means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“</a:t>
            </a:r>
            <a:r>
              <a:rPr lang="de-DE" dirty="0" err="1" smtClean="0"/>
              <a:t>insurance</a:t>
            </a:r>
            <a:r>
              <a:rPr lang="de-DE" dirty="0"/>
              <a:t> </a:t>
            </a:r>
            <a:r>
              <a:rPr lang="de-DE" dirty="0" err="1" smtClean="0"/>
              <a:t>companies</a:t>
            </a:r>
            <a:r>
              <a:rPr lang="de-DE" dirty="0" smtClean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provide</a:t>
            </a:r>
            <a:r>
              <a:rPr lang="de-DE" dirty="0"/>
              <a:t> legal </a:t>
            </a:r>
            <a:r>
              <a:rPr lang="de-DE" dirty="0" err="1"/>
              <a:t>protection</a:t>
            </a:r>
            <a:r>
              <a:rPr lang="de-DE" dirty="0"/>
              <a:t>”</a:t>
            </a:r>
          </a:p>
          <a:p>
            <a:r>
              <a:rPr lang="en-GB" dirty="0" smtClean="0"/>
              <a:t>Japanese has no spaces at all! </a:t>
            </a:r>
          </a:p>
          <a:p>
            <a:pPr lvl="1"/>
            <a:r>
              <a:rPr lang="en-GB" dirty="0" err="1"/>
              <a:t>Butyoucanstillreaditright</a:t>
            </a:r>
            <a:r>
              <a:rPr lang="en-GB" dirty="0" smtClean="0"/>
              <a:t>?</a:t>
            </a:r>
          </a:p>
          <a:p>
            <a:pPr lvl="1"/>
            <a:r>
              <a:rPr lang="ja-JP" altLang="en-US" sz="2000" dirty="0" smtClean="0"/>
              <a:t>しかしあなたはまだそれを正しく読むことができますか？</a:t>
            </a:r>
            <a:endParaRPr lang="en-GB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14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130" y="3135683"/>
            <a:ext cx="5742948" cy="85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2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Tokenization: </a:t>
            </a:r>
            <a:r>
              <a:rPr lang="en-GB" sz="3200" b="1" dirty="0" err="1" smtClean="0">
                <a:latin typeface="Consolas" panose="020B0609020204030204" pitchFamily="49" charset="0"/>
              </a:rPr>
              <a:t>WhitespaceTokenizer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One major pre-processing task is </a:t>
            </a:r>
            <a:r>
              <a:rPr lang="en-GB" b="1" dirty="0" smtClean="0"/>
              <a:t>tokenisation</a:t>
            </a:r>
            <a:r>
              <a:rPr lang="en-GB" dirty="0" smtClean="0"/>
              <a:t> i.e. splitting an input sequence into </a:t>
            </a:r>
            <a:r>
              <a:rPr lang="en-GB" b="1" dirty="0" smtClean="0"/>
              <a:t>tokens</a:t>
            </a:r>
            <a:r>
              <a:rPr lang="en-GB" dirty="0" smtClean="0"/>
              <a:t>.</a:t>
            </a:r>
          </a:p>
          <a:p>
            <a:r>
              <a:rPr lang="en-GB" dirty="0" smtClean="0"/>
              <a:t>A token is a useful unit for semantic processing, and can be words, sentences, paragraphs, </a:t>
            </a:r>
            <a:r>
              <a:rPr lang="en-GB" dirty="0" err="1" smtClean="0"/>
              <a:t>etc</a:t>
            </a:r>
            <a:endParaRPr lang="en-GB" dirty="0" smtClean="0"/>
          </a:p>
          <a:p>
            <a:r>
              <a:rPr lang="en-GB" dirty="0" smtClean="0"/>
              <a:t>Example</a:t>
            </a:r>
            <a:r>
              <a:rPr lang="en-GB" dirty="0"/>
              <a:t>: </a:t>
            </a:r>
            <a:r>
              <a:rPr lang="en-GB" sz="2400" b="1" dirty="0" err="1" smtClean="0">
                <a:latin typeface="Consolas" panose="020B0609020204030204" pitchFamily="49" charset="0"/>
              </a:rPr>
              <a:t>nltk.tokenize.WhitespaceTokenizer</a:t>
            </a:r>
            <a:endParaRPr lang="en-GB" dirty="0"/>
          </a:p>
          <a:p>
            <a:pPr lvl="1"/>
            <a:r>
              <a:rPr lang="en-GB" dirty="0" smtClean="0"/>
              <a:t>Input text: “</a:t>
            </a:r>
            <a:r>
              <a:rPr lang="en-GB" i="1" dirty="0" smtClean="0"/>
              <a:t>This is Andrew’s text, isn’t it?</a:t>
            </a:r>
            <a:r>
              <a:rPr lang="en-GB" dirty="0" smtClean="0"/>
              <a:t>”</a:t>
            </a:r>
            <a:endParaRPr lang="en-GB" b="1" dirty="0">
              <a:latin typeface="Consolas" panose="020B0609020204030204" pitchFamily="49" charset="0"/>
            </a:endParaRPr>
          </a:p>
          <a:p>
            <a:pPr lvl="1"/>
            <a:r>
              <a:rPr lang="en-GB" dirty="0" smtClean="0"/>
              <a:t>Output:</a:t>
            </a:r>
          </a:p>
          <a:p>
            <a:r>
              <a:rPr lang="en-GB" dirty="0" smtClean="0"/>
              <a:t>Problem:</a:t>
            </a:r>
          </a:p>
          <a:p>
            <a:pPr lvl="1"/>
            <a:r>
              <a:rPr lang="en-GB" dirty="0" smtClean="0"/>
              <a:t>Punctuations attached to words, inflates the dictionary</a:t>
            </a:r>
          </a:p>
          <a:p>
            <a:pPr lvl="1"/>
            <a:r>
              <a:rPr lang="en-GB" dirty="0" smtClean="0"/>
              <a:t>e.g. </a:t>
            </a:r>
            <a:r>
              <a:rPr lang="en-GB" b="1" dirty="0" smtClean="0"/>
              <a:t>“it”</a:t>
            </a:r>
            <a:r>
              <a:rPr lang="en-GB" dirty="0" smtClean="0"/>
              <a:t> ==</a:t>
            </a:r>
            <a:r>
              <a:rPr lang="en-GB" dirty="0"/>
              <a:t> </a:t>
            </a:r>
            <a:r>
              <a:rPr lang="en-GB" b="1" dirty="0" smtClean="0"/>
              <a:t>“it?”</a:t>
            </a:r>
            <a:endParaRPr lang="en-GB" b="1" dirty="0"/>
          </a:p>
          <a:p>
            <a:pPr lvl="1"/>
            <a:endParaRPr lang="en-GB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15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192" y="4408587"/>
            <a:ext cx="4262534" cy="51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0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Tokenization: </a:t>
            </a:r>
            <a:r>
              <a:rPr lang="en-GB" sz="3200" b="1" dirty="0" err="1" smtClean="0">
                <a:latin typeface="Consolas" panose="020B0609020204030204" pitchFamily="49" charset="0"/>
              </a:rPr>
              <a:t>WordPunctTokenizer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Using different tokenizers gives different results</a:t>
            </a:r>
          </a:p>
          <a:p>
            <a:r>
              <a:rPr lang="en-GB" dirty="0"/>
              <a:t>Example: </a:t>
            </a:r>
            <a:r>
              <a:rPr lang="en-GB" sz="2400" b="1" dirty="0" err="1" smtClean="0">
                <a:latin typeface="Consolas" panose="020B0609020204030204" pitchFamily="49" charset="0"/>
              </a:rPr>
              <a:t>nltk.tokenize.WordPunctTokenizer</a:t>
            </a:r>
            <a:endParaRPr lang="en-GB" dirty="0"/>
          </a:p>
          <a:p>
            <a:pPr lvl="1"/>
            <a:r>
              <a:rPr lang="en-GB" dirty="0" smtClean="0"/>
              <a:t>Separates the punctuations</a:t>
            </a:r>
          </a:p>
          <a:p>
            <a:pPr lvl="1"/>
            <a:r>
              <a:rPr lang="en-GB" dirty="0" smtClean="0"/>
              <a:t>Input </a:t>
            </a:r>
            <a:r>
              <a:rPr lang="en-GB" dirty="0"/>
              <a:t>text: “</a:t>
            </a:r>
            <a:r>
              <a:rPr lang="en-GB" i="1" dirty="0"/>
              <a:t>This is Andrew’s text, isn’t it?</a:t>
            </a:r>
            <a:r>
              <a:rPr lang="en-GB" dirty="0"/>
              <a:t>”</a:t>
            </a:r>
            <a:endParaRPr lang="en-GB" b="1" dirty="0">
              <a:latin typeface="Consolas" panose="020B0609020204030204" pitchFamily="49" charset="0"/>
            </a:endParaRPr>
          </a:p>
          <a:p>
            <a:pPr lvl="1"/>
            <a:r>
              <a:rPr lang="en-GB" dirty="0"/>
              <a:t>Output</a:t>
            </a:r>
            <a:r>
              <a:rPr lang="en-GB" dirty="0" smtClean="0"/>
              <a:t>: </a:t>
            </a:r>
            <a:endParaRPr lang="en-GB" dirty="0"/>
          </a:p>
          <a:p>
            <a:r>
              <a:rPr lang="en-GB" dirty="0" smtClean="0"/>
              <a:t>Problem:</a:t>
            </a:r>
          </a:p>
          <a:p>
            <a:pPr lvl="1"/>
            <a:r>
              <a:rPr lang="en-GB" dirty="0"/>
              <a:t>Creates strange words: </a:t>
            </a:r>
            <a:r>
              <a:rPr lang="en-GB" b="1" dirty="0"/>
              <a:t>“s”,</a:t>
            </a:r>
            <a:r>
              <a:rPr lang="en-GB" dirty="0"/>
              <a:t> </a:t>
            </a:r>
            <a:r>
              <a:rPr lang="en-GB" b="1" dirty="0"/>
              <a:t>“</a:t>
            </a:r>
            <a:r>
              <a:rPr lang="en-GB" b="1" dirty="0" err="1"/>
              <a:t>isn</a:t>
            </a:r>
            <a:r>
              <a:rPr lang="en-GB" b="1" dirty="0"/>
              <a:t>”,</a:t>
            </a:r>
            <a:r>
              <a:rPr lang="en-GB" dirty="0"/>
              <a:t> </a:t>
            </a:r>
            <a:r>
              <a:rPr lang="en-GB" b="1" dirty="0"/>
              <a:t>“t”</a:t>
            </a:r>
            <a:r>
              <a:rPr lang="en-GB" dirty="0"/>
              <a:t> are not very meaningful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16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491" y="3945438"/>
            <a:ext cx="695325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4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Tokenization: </a:t>
            </a:r>
            <a:r>
              <a:rPr lang="en-GB" sz="3200" b="1" dirty="0" err="1">
                <a:latin typeface="Consolas" panose="020B0609020204030204" pitchFamily="49" charset="0"/>
              </a:rPr>
              <a:t>TreebankWordTokenizer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Example</a:t>
            </a:r>
            <a:r>
              <a:rPr lang="en-GB" dirty="0"/>
              <a:t>: </a:t>
            </a:r>
            <a:r>
              <a:rPr lang="en-GB" sz="2400" b="1" dirty="0" err="1" smtClean="0">
                <a:latin typeface="Consolas" panose="020B0609020204030204" pitchFamily="49" charset="0"/>
              </a:rPr>
              <a:t>nltk.tokenize.TreebankWordTokenizer</a:t>
            </a:r>
            <a:endParaRPr lang="en-GB" dirty="0"/>
          </a:p>
          <a:p>
            <a:pPr lvl="1"/>
            <a:r>
              <a:rPr lang="en-GB" dirty="0" smtClean="0"/>
              <a:t>Separates the punctuations</a:t>
            </a:r>
          </a:p>
          <a:p>
            <a:pPr lvl="1"/>
            <a:r>
              <a:rPr lang="en-GB" dirty="0" smtClean="0"/>
              <a:t>Input </a:t>
            </a:r>
            <a:r>
              <a:rPr lang="en-GB" dirty="0"/>
              <a:t>text: “</a:t>
            </a:r>
            <a:r>
              <a:rPr lang="en-GB" i="1" dirty="0"/>
              <a:t>This is Andrew’s text, isn’t it</a:t>
            </a:r>
            <a:r>
              <a:rPr lang="en-GB" i="1" dirty="0" smtClean="0"/>
              <a:t>?</a:t>
            </a:r>
            <a:r>
              <a:rPr lang="en-GB" dirty="0" smtClean="0"/>
              <a:t>”</a:t>
            </a:r>
          </a:p>
          <a:p>
            <a:pPr lvl="1"/>
            <a:endParaRPr lang="en-GB" b="1" dirty="0">
              <a:latin typeface="Consolas" panose="020B0609020204030204" pitchFamily="49" charset="0"/>
            </a:endParaRPr>
          </a:p>
          <a:p>
            <a:pPr lvl="1"/>
            <a:r>
              <a:rPr lang="en-GB" dirty="0"/>
              <a:t>Output</a:t>
            </a:r>
            <a:r>
              <a:rPr lang="en-GB" dirty="0" smtClean="0"/>
              <a:t>: </a:t>
            </a:r>
            <a:endParaRPr lang="en-GB" dirty="0"/>
          </a:p>
          <a:p>
            <a:endParaRPr lang="en-GB" dirty="0" smtClean="0"/>
          </a:p>
          <a:p>
            <a:r>
              <a:rPr lang="en-GB" dirty="0" smtClean="0"/>
              <a:t>Output looks better</a:t>
            </a:r>
            <a:endParaRPr lang="en-GB" dirty="0"/>
          </a:p>
          <a:p>
            <a:pPr lvl="1"/>
            <a:r>
              <a:rPr lang="en-GB" b="1" dirty="0" smtClean="0"/>
              <a:t>“</a:t>
            </a:r>
            <a:r>
              <a:rPr lang="en-GB" b="1" dirty="0"/>
              <a:t>s</a:t>
            </a:r>
            <a:r>
              <a:rPr lang="en-GB" b="1" dirty="0" smtClean="0"/>
              <a:t>”</a:t>
            </a:r>
            <a:r>
              <a:rPr lang="en-GB" dirty="0" smtClean="0"/>
              <a:t>, and </a:t>
            </a:r>
            <a:r>
              <a:rPr lang="en-GB" b="1" dirty="0" smtClean="0"/>
              <a:t>“</a:t>
            </a:r>
            <a:r>
              <a:rPr lang="en-GB" b="1" dirty="0" err="1" smtClean="0"/>
              <a:t>n’t</a:t>
            </a:r>
            <a:r>
              <a:rPr lang="en-GB" b="1" dirty="0" smtClean="0"/>
              <a:t>”</a:t>
            </a:r>
            <a:r>
              <a:rPr lang="en-GB" dirty="0"/>
              <a:t> </a:t>
            </a:r>
            <a:r>
              <a:rPr lang="en-GB" dirty="0" smtClean="0"/>
              <a:t>seem more meaningful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17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006" y="3817315"/>
            <a:ext cx="62198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6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Tokenization: Python example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6854" y="1927122"/>
            <a:ext cx="9555164" cy="110121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18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68108" y="4560752"/>
            <a:ext cx="9582902" cy="17836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17217" b="59256"/>
          <a:stretch/>
        </p:blipFill>
        <p:spPr>
          <a:xfrm>
            <a:off x="1336854" y="3028335"/>
            <a:ext cx="9626114" cy="152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5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Token Normalisation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This is the process of transforming </a:t>
            </a:r>
            <a:r>
              <a:rPr lang="en-GB" b="1" dirty="0" smtClean="0"/>
              <a:t>variants</a:t>
            </a:r>
            <a:r>
              <a:rPr lang="en-GB" dirty="0" smtClean="0"/>
              <a:t> of a token into </a:t>
            </a:r>
            <a:r>
              <a:rPr lang="en-GB" b="1" dirty="0" smtClean="0"/>
              <a:t>a common form</a:t>
            </a:r>
            <a:r>
              <a:rPr lang="en-GB" dirty="0" smtClean="0"/>
              <a:t> that retains its meaning</a:t>
            </a:r>
          </a:p>
          <a:p>
            <a:r>
              <a:rPr lang="en-GB" dirty="0" smtClean="0"/>
              <a:t>It is an essential pre-processing step that reduces variations in word forms to common that mean the same thing</a:t>
            </a:r>
          </a:p>
          <a:p>
            <a:pPr lvl="1"/>
            <a:r>
              <a:rPr lang="en-GB" dirty="0" smtClean="0"/>
              <a:t>US, U.S.A  	</a:t>
            </a:r>
            <a:r>
              <a:rPr lang="en-GB" dirty="0" smtClean="0">
                <a:sym typeface="Wingdings" panose="05000000000000000000" pitchFamily="2" charset="2"/>
              </a:rPr>
              <a:t></a:t>
            </a:r>
            <a:r>
              <a:rPr lang="en-GB" dirty="0">
                <a:sym typeface="Wingdings" panose="05000000000000000000" pitchFamily="2" charset="2"/>
              </a:rPr>
              <a:t>	</a:t>
            </a:r>
            <a:r>
              <a:rPr lang="en-GB" dirty="0" smtClean="0"/>
              <a:t>USA</a:t>
            </a:r>
          </a:p>
          <a:p>
            <a:pPr lvl="1"/>
            <a:r>
              <a:rPr lang="en-GB" dirty="0" smtClean="0"/>
              <a:t>wolf, wolves 	</a:t>
            </a:r>
            <a:r>
              <a:rPr lang="en-GB" dirty="0" smtClean="0">
                <a:sym typeface="Wingdings" panose="05000000000000000000" pitchFamily="2" charset="2"/>
              </a:rPr>
              <a:t>	wolf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talk, talks, talked	talk</a:t>
            </a:r>
            <a:endParaRPr lang="en-GB" dirty="0" smtClean="0"/>
          </a:p>
          <a:p>
            <a:r>
              <a:rPr lang="en-GB" dirty="0" smtClean="0"/>
              <a:t>Two common normalisation method:</a:t>
            </a:r>
          </a:p>
          <a:p>
            <a:pPr lvl="1"/>
            <a:r>
              <a:rPr lang="en-GB" b="1" dirty="0" smtClean="0"/>
              <a:t>stemming</a:t>
            </a:r>
            <a:r>
              <a:rPr lang="en-GB" dirty="0" smtClean="0"/>
              <a:t> and </a:t>
            </a:r>
            <a:r>
              <a:rPr lang="en-GB" b="1" dirty="0" smtClean="0"/>
              <a:t>lemmatization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12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7F44E-5580-43BC-ABB5-D3CAC69B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Lecture Outline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0EBB0-C201-4A10-94AA-7CB90BEB9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73" y="2131428"/>
            <a:ext cx="7190188" cy="414411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dirty="0" smtClean="0">
                <a:solidFill>
                  <a:srgbClr val="B5121B"/>
                </a:solidFill>
              </a:rPr>
              <a:t>This lecture is structured in three parts:</a:t>
            </a:r>
          </a:p>
          <a:p>
            <a:r>
              <a:rPr lang="en-GB" b="1" dirty="0" smtClean="0"/>
              <a:t>Part 1:</a:t>
            </a:r>
          </a:p>
          <a:p>
            <a:pPr lvl="1"/>
            <a:r>
              <a:rPr lang="en-GB" dirty="0" smtClean="0"/>
              <a:t>Review of last Lecture + Lab</a:t>
            </a:r>
          </a:p>
          <a:p>
            <a:r>
              <a:rPr lang="en-GB" b="1" dirty="0" smtClean="0"/>
              <a:t>Part 2</a:t>
            </a:r>
          </a:p>
          <a:p>
            <a:pPr lvl="1"/>
            <a:r>
              <a:rPr lang="en-GB" dirty="0"/>
              <a:t>Overview of Text </a:t>
            </a:r>
            <a:r>
              <a:rPr lang="en-GB" dirty="0" err="1" smtClean="0"/>
              <a:t>Preprocessing</a:t>
            </a:r>
            <a:r>
              <a:rPr lang="en-GB" dirty="0" smtClean="0"/>
              <a:t> </a:t>
            </a:r>
            <a:endParaRPr lang="en-GB" dirty="0"/>
          </a:p>
          <a:p>
            <a:pPr lvl="1"/>
            <a:r>
              <a:rPr lang="en-GB" dirty="0" smtClean="0"/>
              <a:t>Bag of Words (</a:t>
            </a:r>
            <a:r>
              <a:rPr lang="en-GB" dirty="0" err="1" smtClean="0"/>
              <a:t>BoW</a:t>
            </a:r>
            <a:r>
              <a:rPr lang="en-GB" dirty="0" smtClean="0"/>
              <a:t>) Models</a:t>
            </a:r>
          </a:p>
          <a:p>
            <a:pPr lvl="1"/>
            <a:r>
              <a:rPr lang="en-GB" dirty="0" smtClean="0"/>
              <a:t>TF.IDF</a:t>
            </a:r>
          </a:p>
          <a:p>
            <a:r>
              <a:rPr lang="en-GB" b="1" dirty="0" smtClean="0"/>
              <a:t>Part 3</a:t>
            </a:r>
          </a:p>
          <a:p>
            <a:pPr lvl="1"/>
            <a:r>
              <a:rPr lang="en-GB" dirty="0" smtClean="0"/>
              <a:t>Neural Networks for Texts</a:t>
            </a:r>
          </a:p>
          <a:p>
            <a:pPr lvl="1"/>
            <a:r>
              <a:rPr lang="en-GB" dirty="0" smtClean="0"/>
              <a:t>Embedding Models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845A0-3A14-4163-8598-46A0ED2B6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6" name="Picture 2" descr="Reduce Your Risk, Write a Good Business Plan - My S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979" y="2164350"/>
            <a:ext cx="4745615" cy="3464302"/>
          </a:xfrm>
          <a:prstGeom prst="roundRect">
            <a:avLst>
              <a:gd name="adj" fmla="val 735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76758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Stemming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3774" y="2313991"/>
            <a:ext cx="6960770" cy="3862971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Stemming refers to the process </a:t>
            </a:r>
            <a:r>
              <a:rPr lang="en-GB" dirty="0"/>
              <a:t>of removing and replacing suffixes to get to </a:t>
            </a:r>
            <a:r>
              <a:rPr lang="en-GB" dirty="0" smtClean="0"/>
              <a:t>the </a:t>
            </a:r>
            <a:r>
              <a:rPr lang="en-GB" b="1" dirty="0" smtClean="0"/>
              <a:t>stem </a:t>
            </a:r>
            <a:r>
              <a:rPr lang="en-GB" dirty="0" smtClean="0"/>
              <a:t>(i.e. root form) </a:t>
            </a:r>
            <a:r>
              <a:rPr lang="en-GB" dirty="0"/>
              <a:t>of the </a:t>
            </a:r>
            <a:r>
              <a:rPr lang="en-GB" dirty="0" smtClean="0"/>
              <a:t>word</a:t>
            </a:r>
          </a:p>
          <a:p>
            <a:r>
              <a:rPr lang="en-GB" dirty="0" smtClean="0"/>
              <a:t>Sequentially applied heuristics </a:t>
            </a:r>
            <a:r>
              <a:rPr lang="en-GB" dirty="0"/>
              <a:t>that chop off </a:t>
            </a:r>
            <a:r>
              <a:rPr lang="en-GB" dirty="0" smtClean="0"/>
              <a:t>suffixes</a:t>
            </a:r>
          </a:p>
          <a:p>
            <a:r>
              <a:rPr lang="en-GB" dirty="0" smtClean="0"/>
              <a:t>Example: </a:t>
            </a:r>
            <a:r>
              <a:rPr lang="en-GB" sz="2400" b="1" dirty="0" err="1" smtClean="0">
                <a:latin typeface="Consolas" panose="020B0609020204030204" pitchFamily="49" charset="0"/>
              </a:rPr>
              <a:t>nltk.stem.PorterStemmer</a:t>
            </a:r>
            <a:endParaRPr lang="en-GB" sz="2400" b="1" dirty="0" smtClean="0">
              <a:latin typeface="Consolas" panose="020B0609020204030204" pitchFamily="49" charset="0"/>
            </a:endParaRPr>
          </a:p>
          <a:p>
            <a:pPr lvl="1"/>
            <a:r>
              <a:rPr lang="en-GB" dirty="0" smtClean="0"/>
              <a:t>feet 	</a:t>
            </a:r>
            <a:r>
              <a:rPr lang="en-GB" dirty="0" smtClean="0">
                <a:sym typeface="Wingdings" panose="05000000000000000000" pitchFamily="2" charset="2"/>
              </a:rPr>
              <a:t> feet		cats 	 cat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wolves 	 </a:t>
            </a:r>
            <a:r>
              <a:rPr lang="en-GB" dirty="0" err="1" smtClean="0">
                <a:sym typeface="Wingdings" panose="05000000000000000000" pitchFamily="2" charset="2"/>
              </a:rPr>
              <a:t>wolv</a:t>
            </a:r>
            <a:r>
              <a:rPr lang="en-GB" dirty="0" smtClean="0">
                <a:sym typeface="Wingdings" panose="05000000000000000000" pitchFamily="2" charset="2"/>
              </a:rPr>
              <a:t>	talked	 talk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Problem: 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fails on irregular forms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Produces non-words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20</a:t>
            </a:fld>
            <a:endParaRPr lang="en-GB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044514"/>
              </p:ext>
            </p:extLst>
          </p:nvPr>
        </p:nvGraphicFramePr>
        <p:xfrm>
          <a:off x="7744544" y="2396356"/>
          <a:ext cx="406400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14754202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538480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dirty="0" smtClean="0"/>
                        <a:t>Rule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Example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533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SSES </a:t>
                      </a:r>
                      <a:r>
                        <a:rPr lang="en-GB" dirty="0" smtClean="0">
                          <a:sym typeface="Wingdings" panose="05000000000000000000" pitchFamily="2" charset="2"/>
                        </a:rPr>
                        <a:t> 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caresses </a:t>
                      </a:r>
                      <a:r>
                        <a:rPr lang="en-GB" dirty="0" smtClean="0">
                          <a:sym typeface="Wingdings" panose="05000000000000000000" pitchFamily="2" charset="2"/>
                        </a:rPr>
                        <a:t> caress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780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IES </a:t>
                      </a:r>
                      <a:r>
                        <a:rPr lang="en-GB" dirty="0" smtClean="0">
                          <a:sym typeface="Wingdings" panose="05000000000000000000" pitchFamily="2" charset="2"/>
                        </a:rPr>
                        <a:t> 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Ponies </a:t>
                      </a:r>
                      <a:r>
                        <a:rPr lang="en-GB" dirty="0" smtClean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GB" dirty="0" err="1" smtClean="0">
                          <a:sym typeface="Wingdings" panose="05000000000000000000" pitchFamily="2" charset="2"/>
                        </a:rPr>
                        <a:t>poni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63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SS </a:t>
                      </a:r>
                      <a:r>
                        <a:rPr lang="en-GB" dirty="0" smtClean="0">
                          <a:sym typeface="Wingdings" panose="05000000000000000000" pitchFamily="2" charset="2"/>
                        </a:rPr>
                        <a:t> 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caress</a:t>
                      </a:r>
                      <a:r>
                        <a:rPr lang="en-GB" baseline="0" dirty="0" smtClean="0"/>
                        <a:t> </a:t>
                      </a:r>
                      <a:r>
                        <a:rPr lang="en-GB" baseline="0" dirty="0" smtClean="0">
                          <a:sym typeface="Wingdings" panose="05000000000000000000" pitchFamily="2" charset="2"/>
                        </a:rPr>
                        <a:t> caress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221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S </a:t>
                      </a:r>
                      <a:r>
                        <a:rPr lang="en-GB" dirty="0" smtClean="0">
                          <a:sym typeface="Wingdings" panose="05000000000000000000" pitchFamily="2" charset="2"/>
                        </a:rPr>
                        <a:t>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cats</a:t>
                      </a:r>
                      <a:r>
                        <a:rPr lang="en-GB" baseline="0" dirty="0" smtClean="0"/>
                        <a:t> </a:t>
                      </a:r>
                      <a:r>
                        <a:rPr lang="en-GB" baseline="0" dirty="0" smtClean="0">
                          <a:sym typeface="Wingdings" panose="05000000000000000000" pitchFamily="2" charset="2"/>
                        </a:rPr>
                        <a:t> cat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227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643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Lemmatization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Applies vocabulary </a:t>
            </a:r>
            <a:r>
              <a:rPr lang="en-GB" dirty="0"/>
              <a:t>and morphological </a:t>
            </a:r>
            <a:r>
              <a:rPr lang="en-GB" dirty="0" smtClean="0"/>
              <a:t>analysis to a word to return </a:t>
            </a:r>
            <a:r>
              <a:rPr lang="en-GB" dirty="0"/>
              <a:t>the </a:t>
            </a:r>
            <a:r>
              <a:rPr lang="en-GB" b="1" dirty="0" smtClean="0"/>
              <a:t>lemma</a:t>
            </a:r>
            <a:r>
              <a:rPr lang="en-GB" dirty="0" smtClean="0"/>
              <a:t> i.e. base </a:t>
            </a:r>
            <a:r>
              <a:rPr lang="en-GB" dirty="0"/>
              <a:t>or dictionary form of a </a:t>
            </a:r>
            <a:r>
              <a:rPr lang="en-GB" dirty="0" smtClean="0"/>
              <a:t>word</a:t>
            </a:r>
          </a:p>
          <a:p>
            <a:r>
              <a:rPr lang="en-GB" dirty="0" smtClean="0"/>
              <a:t>Example – </a:t>
            </a:r>
            <a:r>
              <a:rPr lang="en-GB" sz="2400" b="1" dirty="0" err="1" smtClean="0">
                <a:latin typeface="Consolas" panose="020B0609020204030204" pitchFamily="49" charset="0"/>
              </a:rPr>
              <a:t>nltk.stem.WordNetLemmatizer</a:t>
            </a:r>
            <a:endParaRPr lang="en-GB" sz="2400" b="1" dirty="0" smtClean="0">
              <a:latin typeface="Consolas" panose="020B0609020204030204" pitchFamily="49" charset="0"/>
            </a:endParaRPr>
          </a:p>
          <a:p>
            <a:pPr lvl="1"/>
            <a:r>
              <a:rPr lang="en-GB" dirty="0" smtClean="0"/>
              <a:t>feet </a:t>
            </a:r>
            <a:r>
              <a:rPr lang="en-GB" dirty="0" smtClean="0">
                <a:sym typeface="Wingdings" panose="05000000000000000000" pitchFamily="2" charset="2"/>
              </a:rPr>
              <a:t> foot		cats  cat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wolves  wolf		talked  talked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Problems: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Not all forms are reduced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It may worth trying both to see which is better for the task.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Normalizations on </a:t>
            </a:r>
            <a:r>
              <a:rPr lang="en-GB" i="1" dirty="0" smtClean="0">
                <a:sym typeface="Wingdings" panose="05000000000000000000" pitchFamily="2" charset="2"/>
              </a:rPr>
              <a:t>capitalization</a:t>
            </a:r>
            <a:r>
              <a:rPr lang="en-GB" dirty="0" smtClean="0">
                <a:sym typeface="Wingdings" panose="05000000000000000000" pitchFamily="2" charset="2"/>
              </a:rPr>
              <a:t> or </a:t>
            </a:r>
            <a:r>
              <a:rPr lang="en-GB" i="1" dirty="0" smtClean="0">
                <a:sym typeface="Wingdings" panose="05000000000000000000" pitchFamily="2" charset="2"/>
              </a:rPr>
              <a:t>acronyms</a:t>
            </a:r>
            <a:r>
              <a:rPr lang="en-GB" dirty="0" smtClean="0">
                <a:sym typeface="Wingdings" panose="05000000000000000000" pitchFamily="2" charset="2"/>
              </a:rPr>
              <a:t> are also common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03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Stemming: Python Example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7701" y="1881419"/>
            <a:ext cx="8867902" cy="159799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22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700" y="3479417"/>
            <a:ext cx="8886347" cy="12793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700" y="4835683"/>
            <a:ext cx="8867903" cy="130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1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What Is Natural Language Processing and How Does It Work? | SwissCognitive  - The Global AI Hu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571" y="2462769"/>
            <a:ext cx="6086200" cy="348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157084-0CF0-49B5-A390-29CF6B9B69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939" y="2205022"/>
            <a:ext cx="6158621" cy="1399152"/>
          </a:xfrm>
        </p:spPr>
        <p:txBody>
          <a:bodyPr>
            <a:normAutofit/>
          </a:bodyPr>
          <a:lstStyle/>
          <a:p>
            <a:r>
              <a:rPr lang="en-GB" dirty="0" smtClean="0"/>
              <a:t>Transforming Tokens to Features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302CC0-6D72-4124-9C61-29F07991B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23</a:t>
            </a:fld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7868011" y="6016660"/>
            <a:ext cx="3324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hlinkClick r:id="rId3"/>
              </a:rPr>
              <a:t>Machine Learning </a:t>
            </a:r>
            <a:r>
              <a:rPr lang="en-GB" sz="1600" dirty="0" err="1" smtClean="0">
                <a:hlinkClick r:id="rId3"/>
              </a:rPr>
              <a:t>RoadMap</a:t>
            </a:r>
            <a:r>
              <a:rPr lang="en-GB" sz="1600" dirty="0" smtClean="0">
                <a:hlinkClick r:id="rId3"/>
              </a:rPr>
              <a:t> YouTube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91918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Recall - Feature Extraction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/>
              <a:t>Features</a:t>
            </a:r>
            <a:r>
              <a:rPr lang="en-GB" dirty="0" smtClean="0"/>
              <a:t> are the key ingredients for creating data instances for  training machine learning models</a:t>
            </a:r>
          </a:p>
          <a:p>
            <a:r>
              <a:rPr lang="en-GB" b="1" dirty="0" smtClean="0"/>
              <a:t>Text feature extraction</a:t>
            </a:r>
            <a:r>
              <a:rPr lang="en-GB" dirty="0" smtClean="0"/>
              <a:t> refers to detecting patterns in text that can help in building an accurate model.</a:t>
            </a:r>
          </a:p>
          <a:p>
            <a:pPr lvl="1"/>
            <a:r>
              <a:rPr lang="en-GB" b="1" dirty="0" smtClean="0"/>
              <a:t>POS-tagging: </a:t>
            </a:r>
            <a:r>
              <a:rPr lang="en-GB" dirty="0" smtClean="0"/>
              <a:t>Words </a:t>
            </a:r>
            <a:r>
              <a:rPr lang="en-GB" dirty="0"/>
              <a:t>ending in </a:t>
            </a:r>
            <a:r>
              <a:rPr lang="en-GB" i="1" dirty="0"/>
              <a:t>-</a:t>
            </a:r>
            <a:r>
              <a:rPr lang="en-GB" i="1" dirty="0" err="1"/>
              <a:t>ed</a:t>
            </a:r>
            <a:r>
              <a:rPr lang="en-GB" dirty="0"/>
              <a:t> tend to be past tense verbs</a:t>
            </a:r>
            <a:r>
              <a:rPr lang="en-GB" i="1" dirty="0" smtClean="0"/>
              <a:t>.</a:t>
            </a:r>
          </a:p>
          <a:p>
            <a:pPr lvl="1"/>
            <a:r>
              <a:rPr lang="en-GB" b="1" dirty="0" smtClean="0"/>
              <a:t>Document classification:</a:t>
            </a:r>
            <a:r>
              <a:rPr lang="en-GB" b="1" dirty="0"/>
              <a:t> </a:t>
            </a:r>
            <a:r>
              <a:rPr lang="en-GB" dirty="0"/>
              <a:t>Frequent use of </a:t>
            </a:r>
            <a:r>
              <a:rPr lang="en-GB" i="1" dirty="0"/>
              <a:t>will</a:t>
            </a:r>
            <a:r>
              <a:rPr lang="en-GB" dirty="0"/>
              <a:t> is indicative of news </a:t>
            </a:r>
            <a:r>
              <a:rPr lang="en-GB" dirty="0" smtClean="0"/>
              <a:t>text</a:t>
            </a:r>
            <a:endParaRPr lang="en-GB" dirty="0"/>
          </a:p>
          <a:p>
            <a:r>
              <a:rPr lang="en-GB" dirty="0" smtClean="0"/>
              <a:t>We can achieve this with </a:t>
            </a:r>
            <a:r>
              <a:rPr lang="en-GB" b="1" dirty="0" smtClean="0"/>
              <a:t>text vectorization</a:t>
            </a:r>
            <a:r>
              <a:rPr lang="en-GB" dirty="0" smtClean="0"/>
              <a:t> 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995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Meaning in Context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3774" y="2313991"/>
            <a:ext cx="7180356" cy="3862971"/>
          </a:xfrm>
        </p:spPr>
        <p:txBody>
          <a:bodyPr/>
          <a:lstStyle/>
          <a:p>
            <a:r>
              <a:rPr lang="en-GB" dirty="0" smtClean="0"/>
              <a:t>One </a:t>
            </a:r>
            <a:r>
              <a:rPr lang="en-GB" dirty="0"/>
              <a:t>of </a:t>
            </a:r>
            <a:r>
              <a:rPr lang="en-GB" dirty="0" smtClean="0"/>
              <a:t>the most successful ideas in modern NLP is that the meaning of a word is determined by it’s context.</a:t>
            </a:r>
          </a:p>
          <a:p>
            <a:r>
              <a:rPr lang="en-GB" dirty="0" smtClean="0"/>
              <a:t>The foundational assumption was proposed by the linguist John Rupert Firth in 1957</a:t>
            </a:r>
          </a:p>
          <a:p>
            <a:r>
              <a:rPr lang="en-GB" dirty="0"/>
              <a:t>“You shall know a word by the company it keeps” </a:t>
            </a:r>
            <a:r>
              <a:rPr lang="en-GB" dirty="0" smtClean="0"/>
              <a:t>	</a:t>
            </a:r>
            <a:r>
              <a:rPr lang="en-GB" sz="2400" i="1" dirty="0" smtClean="0"/>
              <a:t>– </a:t>
            </a:r>
            <a:r>
              <a:rPr lang="en-GB" sz="2400" i="1" dirty="0"/>
              <a:t>Firth J.R. </a:t>
            </a:r>
            <a:r>
              <a:rPr lang="en-GB" sz="2400" i="1" dirty="0" smtClean="0"/>
              <a:t>1957:11</a:t>
            </a:r>
          </a:p>
          <a:p>
            <a:r>
              <a:rPr lang="en-GB" dirty="0" smtClean="0"/>
              <a:t>We </a:t>
            </a:r>
            <a:r>
              <a:rPr lang="en-GB" dirty="0" smtClean="0"/>
              <a:t>gain a lot by representing a word in terms of its neighbours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25</a:t>
            </a:fld>
            <a:endParaRPr lang="en-GB"/>
          </a:p>
        </p:txBody>
      </p:sp>
      <p:pic>
        <p:nvPicPr>
          <p:cNvPr id="1026" name="Picture 2" descr="upload.wikimedia.org/wikipedia/commons/c/c3/Joh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645" y="2313991"/>
            <a:ext cx="2440141" cy="348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1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Text Vectorisation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Machine learning algorithms most often take </a:t>
            </a:r>
            <a:r>
              <a:rPr lang="en-GB" i="1" dirty="0"/>
              <a:t>numeric feature </a:t>
            </a:r>
            <a:r>
              <a:rPr lang="en-GB" dirty="0"/>
              <a:t>vectors as input.</a:t>
            </a:r>
          </a:p>
          <a:p>
            <a:r>
              <a:rPr lang="en-GB" dirty="0"/>
              <a:t>Working with text documents, we convert each document into a numeric vector.</a:t>
            </a:r>
          </a:p>
          <a:p>
            <a:r>
              <a:rPr lang="en-GB" dirty="0"/>
              <a:t>This </a:t>
            </a:r>
            <a:r>
              <a:rPr lang="en-GB" dirty="0" smtClean="0"/>
              <a:t>representation format is </a:t>
            </a:r>
            <a:r>
              <a:rPr lang="en-GB" dirty="0"/>
              <a:t>known </a:t>
            </a:r>
            <a:r>
              <a:rPr lang="en-GB" dirty="0" smtClean="0"/>
              <a:t>as </a:t>
            </a:r>
            <a:r>
              <a:rPr lang="en-GB" b="1" dirty="0"/>
              <a:t>text vectorization</a:t>
            </a:r>
            <a:r>
              <a:rPr lang="en-GB" dirty="0" smtClean="0"/>
              <a:t>.</a:t>
            </a:r>
          </a:p>
          <a:p>
            <a:r>
              <a:rPr lang="en-GB" dirty="0" smtClean="0"/>
              <a:t>Text vectorization aims to capture the semantic relationship between a word and other words in similar context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717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Approaches to Text Vectorization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err="1" smtClean="0"/>
              <a:t>Localist</a:t>
            </a:r>
            <a:r>
              <a:rPr lang="en-GB" dirty="0" smtClean="0"/>
              <a:t> approach</a:t>
            </a:r>
          </a:p>
          <a:p>
            <a:pPr lvl="1"/>
            <a:r>
              <a:rPr lang="en-GB" dirty="0" smtClean="0"/>
              <a:t>Assign </a:t>
            </a:r>
            <a:r>
              <a:rPr lang="en-GB" i="1" dirty="0" err="1" smtClean="0"/>
              <a:t>token_ids</a:t>
            </a:r>
            <a:endParaRPr lang="en-GB" i="1" dirty="0" smtClean="0"/>
          </a:p>
          <a:p>
            <a:pPr lvl="1"/>
            <a:r>
              <a:rPr lang="en-GB" dirty="0" smtClean="0"/>
              <a:t>Use </a:t>
            </a:r>
            <a:r>
              <a:rPr lang="en-GB" dirty="0" smtClean="0"/>
              <a:t>1-Hot vector</a:t>
            </a:r>
            <a:endParaRPr lang="en-GB" dirty="0" smtClean="0"/>
          </a:p>
          <a:p>
            <a:r>
              <a:rPr lang="en-GB" dirty="0"/>
              <a:t>Bag of Words (</a:t>
            </a:r>
            <a:r>
              <a:rPr lang="en-GB" dirty="0" err="1"/>
              <a:t>BoW</a:t>
            </a:r>
            <a:r>
              <a:rPr lang="en-GB" dirty="0"/>
              <a:t>)</a:t>
            </a:r>
          </a:p>
          <a:p>
            <a:r>
              <a:rPr lang="en-GB" dirty="0" smtClean="0"/>
              <a:t>Term Frequency – Inverse Document Frequency (TF-IDF)</a:t>
            </a:r>
          </a:p>
          <a:p>
            <a:pPr lvl="1"/>
            <a:r>
              <a:rPr lang="en-GB" dirty="0" smtClean="0"/>
              <a:t>Word Embedding</a:t>
            </a:r>
          </a:p>
          <a:p>
            <a:pPr lvl="2"/>
            <a:r>
              <a:rPr lang="en-GB" dirty="0" smtClean="0"/>
              <a:t>Word2Vec</a:t>
            </a:r>
          </a:p>
          <a:p>
            <a:pPr lvl="2"/>
            <a:r>
              <a:rPr lang="en-GB" dirty="0" smtClean="0"/>
              <a:t>Glove</a:t>
            </a:r>
          </a:p>
          <a:p>
            <a:r>
              <a:rPr lang="en-GB" dirty="0" smtClean="0"/>
              <a:t>Similarity (distance) measure</a:t>
            </a:r>
          </a:p>
          <a:p>
            <a:pPr lvl="1"/>
            <a:r>
              <a:rPr lang="en-GB" dirty="0" smtClean="0"/>
              <a:t>Cosine distance</a:t>
            </a:r>
          </a:p>
          <a:p>
            <a:pPr lvl="1"/>
            <a:r>
              <a:rPr lang="en-GB" dirty="0" smtClean="0"/>
              <a:t>Euclidean distance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90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Assign </a:t>
            </a:r>
            <a:r>
              <a:rPr lang="en-GB" dirty="0" err="1" smtClean="0"/>
              <a:t>token_ids</a:t>
            </a:r>
            <a:r>
              <a:rPr lang="en-GB" dirty="0" smtClean="0"/>
              <a:t> to words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83772" y="2313991"/>
                <a:ext cx="9667917" cy="3862971"/>
              </a:xfrm>
            </p:spPr>
            <p:txBody>
              <a:bodyPr>
                <a:normAutofit/>
              </a:bodyPr>
              <a:lstStyle/>
              <a:p>
                <a:r>
                  <a:rPr lang="en-GB" dirty="0" smtClean="0"/>
                  <a:t>Vocabulary,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= {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𝑘𝑖𝑛𝑔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𝑞𝑢𝑒𝑒𝑛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𝑚𝑎𝑛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𝑤𝑜𝑚𝑎𝑛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𝑐h𝑖𝑙𝑑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, …,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h𝑜𝑟𝑠𝑒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dirty="0" smtClean="0"/>
              </a:p>
              <a:p>
                <a:r>
                  <a:rPr lang="en-GB" dirty="0" smtClean="0"/>
                  <a:t>Assign </a:t>
                </a:r>
                <a:r>
                  <a:rPr lang="en-GB" dirty="0"/>
                  <a:t>a specific </a:t>
                </a:r>
                <a:r>
                  <a:rPr lang="en-GB" b="1" dirty="0" err="1">
                    <a:latin typeface="Consolas" panose="020B0609020204030204" pitchFamily="49" charset="0"/>
                  </a:rPr>
                  <a:t>token_id</a:t>
                </a:r>
                <a:r>
                  <a:rPr lang="en-GB" dirty="0" smtClean="0"/>
                  <a:t> each word encountered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𝑘𝑖𝑛𝑔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=0;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𝑞𝑢𝑒𝑒𝑛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𝑚𝑎𝑛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𝑤𝑜𝑚𝑎𝑛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𝑐h𝑖𝑙𝑑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=4,…,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h𝑜𝑟𝑠𝑒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=100000}</m:t>
                    </m:r>
                  </m:oMath>
                </a14:m>
                <a:endParaRPr lang="en-GB" dirty="0" smtClean="0"/>
              </a:p>
              <a:p>
                <a:r>
                  <a:rPr lang="en-GB" dirty="0" smtClean="0"/>
                  <a:t>Problems</a:t>
                </a:r>
                <a:endParaRPr lang="en-GB" dirty="0" smtClean="0"/>
              </a:p>
              <a:p>
                <a:pPr lvl="1"/>
                <a:r>
                  <a:rPr lang="en-GB" dirty="0" err="1" smtClean="0"/>
                  <a:t>Token_ids</a:t>
                </a:r>
                <a:r>
                  <a:rPr lang="en-GB" dirty="0" smtClean="0"/>
                  <a:t> refers to position</a:t>
                </a:r>
              </a:p>
              <a:p>
                <a:pPr lvl="1"/>
                <a:r>
                  <a:rPr lang="en-GB" dirty="0" smtClean="0"/>
                  <a:t>Captures to meaning or relationship</a:t>
                </a:r>
              </a:p>
              <a:p>
                <a:pPr lvl="1"/>
                <a:r>
                  <a:rPr lang="en-GB" dirty="0" smtClean="0"/>
                  <a:t>Not </a:t>
                </a:r>
                <a:r>
                  <a:rPr lang="en-GB" dirty="0" smtClean="0"/>
                  <a:t>properly normalised</a:t>
                </a:r>
              </a:p>
              <a:p>
                <a:pPr lvl="1"/>
                <a:endParaRPr lang="en-GB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3772" y="2313991"/>
                <a:ext cx="9667917" cy="3862971"/>
              </a:xfrm>
              <a:blipFill>
                <a:blip r:embed="rId2"/>
                <a:stretch>
                  <a:fillRect l="-1009" t="-25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006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561" y="2219844"/>
            <a:ext cx="4306531" cy="37434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 – Hot Vector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83773" y="2313991"/>
                <a:ext cx="7327839" cy="386297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 smtClean="0"/>
                  <a:t>Vocabulary,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= {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𝑘𝑖𝑛𝑔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𝑞𝑢𝑒𝑒𝑛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𝑚𝑎𝑛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𝑤𝑜𝑚𝑎𝑛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𝑐h𝑖𝑙𝑑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dirty="0" smtClean="0"/>
              </a:p>
              <a:p>
                <a:r>
                  <a:rPr lang="en-GB" dirty="0" smtClean="0"/>
                  <a:t>Each word is assigned a vector</a:t>
                </a:r>
              </a:p>
              <a:p>
                <a:pPr lvl="1"/>
                <a:r>
                  <a:rPr lang="en-GB" dirty="0" smtClean="0"/>
                  <a:t>1: in the position of word</a:t>
                </a:r>
              </a:p>
              <a:p>
                <a:pPr lvl="1"/>
                <a:r>
                  <a:rPr lang="en-GB" dirty="0" smtClean="0"/>
                  <a:t>0: everywhere else</a:t>
                </a:r>
              </a:p>
              <a:p>
                <a:r>
                  <a:rPr lang="en-GB" dirty="0" smtClean="0"/>
                  <a:t>Problems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𝑠𝑖𝑚𝑖𝑙𝑎𝑟𝑖𝑡𝑦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(‘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𝑘𝑖𝑛𝑔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’, ‘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𝑞𝑢𝑒𝑒𝑛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’) = 0</m:t>
                    </m:r>
                  </m:oMath>
                </a14:m>
                <a:endParaRPr lang="en-GB" dirty="0" smtClean="0"/>
              </a:p>
              <a:p>
                <a:pPr lvl="1"/>
                <a:r>
                  <a:rPr lang="en-GB" dirty="0" smtClean="0"/>
                  <a:t>Orthogonal vectors</a:t>
                </a:r>
              </a:p>
              <a:p>
                <a:pPr lvl="1"/>
                <a:r>
                  <a:rPr lang="en-GB" dirty="0" smtClean="0"/>
                  <a:t>No notion of similarity</a:t>
                </a:r>
              </a:p>
              <a:p>
                <a:pPr lvl="1"/>
                <a:r>
                  <a:rPr lang="en-GB" dirty="0" smtClean="0"/>
                  <a:t>Sparse, shape =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|× |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GB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dirty="0" smtClean="0"/>
                  <a:t> can be 10s or 100s of thousands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3773" y="2313991"/>
                <a:ext cx="7327839" cy="3862971"/>
              </a:xfrm>
              <a:blipFill>
                <a:blip r:embed="rId3"/>
                <a:stretch>
                  <a:fillRect l="-1165" t="-30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171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7F44E-5580-43BC-ABB5-D3CAC69B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Intended Learning Outcomes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0EBB0-C201-4A10-94AA-7CB90BEB9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74" y="2313991"/>
            <a:ext cx="7190188" cy="3862971"/>
          </a:xfrm>
        </p:spPr>
        <p:txBody>
          <a:bodyPr/>
          <a:lstStyle/>
          <a:p>
            <a:pPr marL="0" indent="0">
              <a:buNone/>
            </a:pPr>
            <a:r>
              <a:rPr lang="en-GB" sz="2800" dirty="0" smtClean="0">
                <a:solidFill>
                  <a:srgbClr val="B5121B"/>
                </a:solidFill>
              </a:rPr>
              <a:t>At the end of this lecture, you should be able to</a:t>
            </a:r>
            <a:endParaRPr lang="en-GB" sz="2800" dirty="0">
              <a:solidFill>
                <a:srgbClr val="B5121B"/>
              </a:solidFill>
            </a:endParaRPr>
          </a:p>
          <a:p>
            <a:r>
              <a:rPr lang="en-GB" dirty="0" smtClean="0"/>
              <a:t>perform basic pre-processing on text</a:t>
            </a:r>
          </a:p>
          <a:p>
            <a:r>
              <a:rPr lang="en-GB" dirty="0" smtClean="0"/>
              <a:t>explain the concept of text vectorisation </a:t>
            </a:r>
          </a:p>
          <a:p>
            <a:r>
              <a:rPr lang="en-GB" dirty="0" smtClean="0"/>
              <a:t>explain classical feature extraction methods such as </a:t>
            </a:r>
            <a:r>
              <a:rPr lang="en-GB" dirty="0" err="1" smtClean="0"/>
              <a:t>BoW</a:t>
            </a:r>
            <a:r>
              <a:rPr lang="en-GB" dirty="0" smtClean="0"/>
              <a:t> and TF.IDF </a:t>
            </a:r>
            <a:endParaRPr lang="en-GB" dirty="0"/>
          </a:p>
          <a:p>
            <a:r>
              <a:rPr lang="en-GB" dirty="0" smtClean="0"/>
              <a:t>discuss the fundamentals of word </a:t>
            </a:r>
            <a:r>
              <a:rPr lang="en-GB" dirty="0" smtClean="0"/>
              <a:t>embedding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845A0-3A14-4163-8598-46A0ED2B6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1034" name="Picture 10" descr="Condo closing checklist — Condo.Capit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986" y="1544743"/>
            <a:ext cx="4117376" cy="451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63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210" y="3324882"/>
            <a:ext cx="7516609" cy="16843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Bag of Words (</a:t>
            </a:r>
            <a:r>
              <a:rPr lang="en-GB" dirty="0" err="1" smtClean="0"/>
              <a:t>BoW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3773" y="2313991"/>
            <a:ext cx="9195969" cy="3862971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Bag of words represents the counts of occurrences of particular tokens in the text</a:t>
            </a:r>
          </a:p>
          <a:p>
            <a:r>
              <a:rPr lang="en-GB" dirty="0" smtClean="0"/>
              <a:t>Example, in the movie review text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Problems:</a:t>
            </a:r>
          </a:p>
          <a:p>
            <a:pPr lvl="1"/>
            <a:r>
              <a:rPr lang="en-GB" dirty="0" smtClean="0"/>
              <a:t>The order of words are not preserved, hence bag of words</a:t>
            </a:r>
          </a:p>
          <a:p>
            <a:pPr lvl="1"/>
            <a:r>
              <a:rPr lang="en-GB" dirty="0" smtClean="0"/>
              <a:t>counters are not normalized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265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Bag of Words (</a:t>
            </a:r>
            <a:r>
              <a:rPr lang="en-GB" dirty="0" err="1"/>
              <a:t>BoW</a:t>
            </a:r>
            <a:r>
              <a:rPr lang="en-GB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3774" y="2313991"/>
            <a:ext cx="5636691" cy="3862971"/>
          </a:xfrm>
        </p:spPr>
        <p:txBody>
          <a:bodyPr/>
          <a:lstStyle/>
          <a:p>
            <a:r>
              <a:rPr lang="en-GB" dirty="0" smtClean="0"/>
              <a:t>To preserve some ordering, we can count </a:t>
            </a:r>
            <a:r>
              <a:rPr lang="en-GB" b="1" dirty="0" smtClean="0"/>
              <a:t>n-grams</a:t>
            </a:r>
            <a:endParaRPr lang="en-GB" dirty="0"/>
          </a:p>
          <a:p>
            <a:pPr lvl="1"/>
            <a:r>
              <a:rPr lang="en-GB" dirty="0" err="1" smtClean="0"/>
              <a:t>e.g</a:t>
            </a:r>
            <a:r>
              <a:rPr lang="en-GB" dirty="0" smtClean="0"/>
              <a:t> word pairs (bigrams) or triples (trigrams)</a:t>
            </a:r>
          </a:p>
          <a:p>
            <a:r>
              <a:rPr lang="en-GB" dirty="0" smtClean="0"/>
              <a:t>Problem</a:t>
            </a:r>
          </a:p>
          <a:p>
            <a:pPr lvl="1"/>
            <a:r>
              <a:rPr lang="en-GB" dirty="0" smtClean="0"/>
              <a:t>Too many features</a:t>
            </a:r>
            <a:endParaRPr lang="en-GB" dirty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31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759" y="3896085"/>
            <a:ext cx="5191125" cy="2305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634" y="4633912"/>
            <a:ext cx="328612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80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Reducing the number of features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3773" y="2313991"/>
            <a:ext cx="7534317" cy="3862971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Remove </a:t>
            </a:r>
            <a:r>
              <a:rPr lang="en-GB" dirty="0"/>
              <a:t>some n-grams from features based on their occurrence frequency in documents of our </a:t>
            </a:r>
            <a:r>
              <a:rPr lang="en-GB" dirty="0" smtClean="0"/>
              <a:t>corpus</a:t>
            </a:r>
          </a:p>
          <a:p>
            <a:r>
              <a:rPr lang="en-GB" b="1" dirty="0"/>
              <a:t>High frequency </a:t>
            </a:r>
            <a:r>
              <a:rPr lang="en-GB" b="1" dirty="0" smtClean="0"/>
              <a:t>n-grams:</a:t>
            </a:r>
          </a:p>
          <a:p>
            <a:pPr lvl="1"/>
            <a:r>
              <a:rPr lang="en-GB" dirty="0" err="1"/>
              <a:t>s</a:t>
            </a:r>
            <a:r>
              <a:rPr lang="en-GB" dirty="0" err="1" smtClean="0"/>
              <a:t>topwords</a:t>
            </a:r>
            <a:r>
              <a:rPr lang="en-GB" dirty="0" smtClean="0"/>
              <a:t>: Articles</a:t>
            </a:r>
            <a:r>
              <a:rPr lang="en-GB" dirty="0"/>
              <a:t>, prepositions, etc. (</a:t>
            </a:r>
            <a:r>
              <a:rPr lang="en-GB" dirty="0" err="1" smtClean="0"/>
              <a:t>e.g</a:t>
            </a:r>
            <a:r>
              <a:rPr lang="en-GB" dirty="0" smtClean="0"/>
              <a:t>: </a:t>
            </a:r>
            <a:r>
              <a:rPr lang="en-GB" dirty="0"/>
              <a:t>and, a, </a:t>
            </a:r>
            <a:r>
              <a:rPr lang="en-GB" dirty="0" smtClean="0"/>
              <a:t>the)</a:t>
            </a:r>
          </a:p>
          <a:p>
            <a:pPr lvl="1"/>
            <a:r>
              <a:rPr lang="en-GB" dirty="0" smtClean="0"/>
              <a:t>They </a:t>
            </a:r>
            <a:r>
              <a:rPr lang="en-GB" dirty="0"/>
              <a:t>won’t help us to discriminate texts à remove them</a:t>
            </a:r>
          </a:p>
          <a:p>
            <a:r>
              <a:rPr lang="en-GB" b="1" dirty="0"/>
              <a:t>Low frequency </a:t>
            </a:r>
            <a:r>
              <a:rPr lang="en-GB" b="1" dirty="0" smtClean="0"/>
              <a:t>n-grams:</a:t>
            </a:r>
          </a:p>
          <a:p>
            <a:pPr lvl="1"/>
            <a:r>
              <a:rPr lang="en-GB" dirty="0" smtClean="0"/>
              <a:t>Typos</a:t>
            </a:r>
            <a:r>
              <a:rPr lang="en-GB" dirty="0"/>
              <a:t>, rare </a:t>
            </a:r>
            <a:r>
              <a:rPr lang="en-GB" dirty="0" smtClean="0"/>
              <a:t>n-grams</a:t>
            </a:r>
          </a:p>
          <a:p>
            <a:pPr lvl="1"/>
            <a:r>
              <a:rPr lang="en-GB" dirty="0" smtClean="0"/>
              <a:t>We </a:t>
            </a:r>
            <a:r>
              <a:rPr lang="en-GB" dirty="0"/>
              <a:t>don’t need them </a:t>
            </a:r>
            <a:r>
              <a:rPr lang="en-GB" dirty="0" smtClean="0"/>
              <a:t>either; will </a:t>
            </a:r>
            <a:r>
              <a:rPr lang="en-GB" dirty="0"/>
              <a:t>likely </a:t>
            </a:r>
            <a:r>
              <a:rPr lang="en-GB" dirty="0" err="1"/>
              <a:t>overfit</a:t>
            </a:r>
            <a:endParaRPr lang="en-GB" dirty="0"/>
          </a:p>
          <a:p>
            <a:r>
              <a:rPr lang="en-GB" b="1" dirty="0"/>
              <a:t>Medium frequency </a:t>
            </a:r>
            <a:r>
              <a:rPr lang="en-GB" b="1" dirty="0" smtClean="0"/>
              <a:t>n-grams:</a:t>
            </a:r>
          </a:p>
          <a:p>
            <a:pPr lvl="1"/>
            <a:r>
              <a:rPr lang="en-GB" dirty="0" smtClean="0"/>
              <a:t>We need to focus on these </a:t>
            </a:r>
            <a:r>
              <a:rPr lang="en-GB" dirty="0"/>
              <a:t>n-grams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91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Reducing the number of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proved to be useful to look at n-gram frequency in our corpus for filtering out bad n-grams</a:t>
            </a:r>
          </a:p>
          <a:p>
            <a:r>
              <a:rPr lang="en-GB" dirty="0"/>
              <a:t>What if we use it for ranking of medium frequency n-grams?</a:t>
            </a:r>
          </a:p>
          <a:p>
            <a:r>
              <a:rPr lang="en-GB" b="1" dirty="0" smtClean="0"/>
              <a:t>Hint</a:t>
            </a:r>
            <a:r>
              <a:rPr lang="en-GB" dirty="0" smtClean="0"/>
              <a:t>: n-gram </a:t>
            </a:r>
            <a:r>
              <a:rPr lang="en-GB" dirty="0"/>
              <a:t>with smaller frequency can be more discriminating because it can capture a specific issue in the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94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Term Frequency (TF)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83774" y="2313991"/>
                <a:ext cx="5091510" cy="3235471"/>
              </a:xfrm>
            </p:spPr>
            <p:txBody>
              <a:bodyPr>
                <a:normAutofit/>
              </a:bodyPr>
              <a:lstStyle/>
              <a:p>
                <a:r>
                  <a:rPr lang="en-GB" dirty="0" smtClean="0"/>
                  <a:t>Term frequency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𝒕𝒇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dirty="0" err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GB" b="1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1" i="1" dirty="0" err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b="1" dirty="0" smtClean="0"/>
              </a:p>
              <a:p>
                <a:pPr lvl="1"/>
                <a:r>
                  <a:rPr lang="en-GB" dirty="0" smtClean="0"/>
                  <a:t>frequency of term (or n-gram)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GB" dirty="0" smtClean="0"/>
                  <a:t> in document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endParaRPr lang="en-GB" b="1" dirty="0" smtClean="0"/>
              </a:p>
              <a:p>
                <a:r>
                  <a:rPr lang="en-GB" dirty="0" smtClean="0"/>
                  <a:t>Variants</a:t>
                </a:r>
              </a:p>
              <a:p>
                <a:pPr lvl="1"/>
                <a:r>
                  <a:rPr lang="en-GB" dirty="0" smtClean="0"/>
                  <a:t>binary</a:t>
                </a:r>
              </a:p>
              <a:p>
                <a:pPr lvl="1"/>
                <a:r>
                  <a:rPr lang="en-GB" dirty="0" smtClean="0"/>
                  <a:t>raw count</a:t>
                </a:r>
              </a:p>
              <a:p>
                <a:pPr lvl="1"/>
                <a:r>
                  <a:rPr lang="en-GB" dirty="0" smtClean="0"/>
                  <a:t>term frequency</a:t>
                </a:r>
              </a:p>
              <a:p>
                <a:pPr lvl="1"/>
                <a:r>
                  <a:rPr lang="en-GB" dirty="0" smtClean="0"/>
                  <a:t>log normalization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3774" y="2313991"/>
                <a:ext cx="5091510" cy="3235471"/>
              </a:xfrm>
              <a:blipFill>
                <a:blip r:embed="rId2"/>
                <a:stretch>
                  <a:fillRect l="-1916" t="-3019" r="-2874" b="-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34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249" y="2531180"/>
            <a:ext cx="5692009" cy="292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1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Inverse Document Frequency (IDF)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 = |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| = </m:t>
                    </m:r>
                  </m:oMath>
                </a14:m>
                <a:r>
                  <a:rPr lang="en-GB" dirty="0" smtClean="0"/>
                  <a:t>total number of document in corpus</a:t>
                </a:r>
              </a:p>
              <a:p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|{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GB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</m:t>
                    </m:r>
                    <m:r>
                      <a:rPr lang="en-GB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GB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GB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 }|= </m:t>
                    </m:r>
                  </m:oMath>
                </a14:m>
                <a:r>
                  <a:rPr lang="en-GB" dirty="0" smtClean="0"/>
                  <a:t>number of documents where the term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GB" dirty="0" smtClean="0"/>
                  <a:t> appears</a:t>
                </a:r>
              </a:p>
              <a:p>
                <a14:m>
                  <m:oMath xmlns:m="http://schemas.openxmlformats.org/officeDocument/2006/math">
                    <m:r>
                      <a:rPr lang="en-GB" sz="2800" b="1" i="1" dirty="0" smtClean="0">
                        <a:latin typeface="Cambria Math" panose="02040503050406030204" pitchFamily="18" charset="0"/>
                      </a:rPr>
                      <m:t>𝒊𝒅𝒇</m:t>
                    </m:r>
                    <m:d>
                      <m:dPr>
                        <m:ctrlPr>
                          <a:rPr lang="en-GB" sz="2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b="1" i="1" dirty="0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GB" sz="2800" b="1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800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d>
                    <m:r>
                      <a:rPr lang="en-GB" sz="2800" b="1" i="1" dirty="0" smtClean="0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GB" sz="2800" b="1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GB" sz="2800" b="1" i="0" dirty="0" smtClean="0">
                            <a:latin typeface="Cambria Math" panose="02040503050406030204" pitchFamily="18" charset="0"/>
                          </a:rPr>
                          <m:t>𝐥𝐨𝐠</m:t>
                        </m:r>
                      </m:fName>
                      <m:e>
                        <m:f>
                          <m:fPr>
                            <m:ctrlPr>
                              <a:rPr lang="en-GB" sz="2800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800" b="1" i="1" dirty="0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num>
                          <m:den>
                            <m:r>
                              <a:rPr lang="en-GB" sz="2800" b="1" i="1" dirty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GB" sz="2800" b="1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800" b="1" i="1" dirty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  <m:r>
                                  <a:rPr lang="en-GB" sz="28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GB" sz="28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𝑫</m:t>
                                </m:r>
                                <m:r>
                                  <a:rPr lang="en-GB" sz="28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GB" sz="28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GB" sz="28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GB" sz="28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𝒅</m:t>
                                </m:r>
                                <m:r>
                                  <a:rPr lang="en-GB" sz="2800" b="1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GB" sz="2800" b="1" i="1" dirty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den>
                        </m:f>
                      </m:e>
                    </m:func>
                  </m:oMath>
                </a14:m>
                <a:endParaRPr lang="en-GB" b="1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5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76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TF-IDF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83773" y="2313991"/>
                <a:ext cx="10012046" cy="3862971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 = |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| = </m:t>
                    </m:r>
                  </m:oMath>
                </a14:m>
                <a:r>
                  <a:rPr lang="en-GB" dirty="0" smtClean="0"/>
                  <a:t>total number of document in corpus</a:t>
                </a:r>
              </a:p>
              <a:p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|{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GB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</m:t>
                    </m:r>
                    <m:r>
                      <a:rPr lang="en-GB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GB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GB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 }|= </m:t>
                    </m:r>
                  </m:oMath>
                </a14:m>
                <a:r>
                  <a:rPr lang="en-GB" dirty="0" smtClean="0"/>
                  <a:t>number of documents where the term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GB" dirty="0" smtClean="0"/>
                  <a:t> appears</a:t>
                </a:r>
              </a:p>
              <a:p>
                <a14:m>
                  <m:oMath xmlns:m="http://schemas.openxmlformats.org/officeDocument/2006/math">
                    <m:r>
                      <a:rPr lang="en-GB" sz="2800" b="1" i="1" dirty="0" smtClean="0">
                        <a:latin typeface="Cambria Math" panose="02040503050406030204" pitchFamily="18" charset="0"/>
                      </a:rPr>
                      <m:t>𝒊𝒅𝒇</m:t>
                    </m:r>
                    <m:d>
                      <m:dPr>
                        <m:ctrlPr>
                          <a:rPr lang="en-GB" sz="2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b="1" i="1" dirty="0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GB" sz="2800" b="1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800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d>
                    <m:r>
                      <a:rPr lang="en-GB" sz="2800" b="1" i="1" dirty="0" smtClean="0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GB" sz="2800" b="1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GB" sz="2800" b="1" i="0" dirty="0" smtClean="0">
                            <a:latin typeface="Cambria Math" panose="02040503050406030204" pitchFamily="18" charset="0"/>
                          </a:rPr>
                          <m:t>𝐥𝐨𝐠</m:t>
                        </m:r>
                      </m:fName>
                      <m:e>
                        <m:f>
                          <m:fPr>
                            <m:ctrlPr>
                              <a:rPr lang="en-GB" sz="2800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800" b="1" i="1" dirty="0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num>
                          <m:den>
                            <m:r>
                              <a:rPr lang="en-GB" sz="2800" b="1" i="1" dirty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GB" sz="2800" b="1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800" b="1" i="1" dirty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  <m:r>
                                  <a:rPr lang="en-GB" sz="28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GB" sz="28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𝑫</m:t>
                                </m:r>
                                <m:r>
                                  <a:rPr lang="en-GB" sz="28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GB" sz="28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GB" sz="28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GB" sz="28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𝒅</m:t>
                                </m:r>
                                <m:r>
                                  <a:rPr lang="en-GB" sz="2800" b="1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GB" sz="2800" b="1" i="1" dirty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den>
                        </m:f>
                      </m:e>
                    </m:func>
                  </m:oMath>
                </a14:m>
                <a:endParaRPr lang="en-GB" b="1" i="1" dirty="0" smtClean="0"/>
              </a:p>
              <a:p>
                <a:endParaRPr lang="en-GB" b="1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𝒕𝒇𝒊𝒅𝒇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dirty="0" err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GB" b="1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1" i="1" dirty="0" err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GB" b="1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1" i="1" dirty="0" err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GB" b="1" i="1" dirty="0" err="1" smtClean="0">
                        <a:latin typeface="Cambria Math" panose="02040503050406030204" pitchFamily="18" charset="0"/>
                      </a:rPr>
                      <m:t>𝒕𝒇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dirty="0" err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GB" b="1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1" i="1" dirty="0" err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b="1" i="1" dirty="0" err="1" smtClean="0">
                        <a:latin typeface="Cambria Math" panose="02040503050406030204" pitchFamily="18" charset="0"/>
                      </a:rPr>
                      <m:t>𝒊𝒅𝒇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dirty="0" err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GB" b="1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1" i="1" dirty="0" err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b="1" dirty="0" smtClean="0"/>
              </a:p>
              <a:p>
                <a:r>
                  <a:rPr lang="en-GB" dirty="0" smtClean="0"/>
                  <a:t>High </a:t>
                </a:r>
                <a:r>
                  <a:rPr lang="en-GB" dirty="0"/>
                  <a:t>weight </a:t>
                </a:r>
                <a:r>
                  <a:rPr lang="en-GB" dirty="0" smtClean="0"/>
                  <a:t>TF-IDF = high </a:t>
                </a:r>
                <a:r>
                  <a:rPr lang="en-GB" dirty="0"/>
                  <a:t>term frequency (in the given document) and a low document frequency of the term in the whole collection </a:t>
                </a:r>
                <a:r>
                  <a:rPr lang="en-GB" dirty="0" smtClean="0"/>
                  <a:t>of documents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3773" y="2313991"/>
                <a:ext cx="10012046" cy="3862971"/>
              </a:xfrm>
              <a:blipFill>
                <a:blip r:embed="rId2"/>
                <a:stretch>
                  <a:fillRect l="-974" t="-2528" r="-61" b="-31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302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Improving the Bag of Word model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 smtClean="0"/>
                  <a:t>Replace counters with the TF-IDF</a:t>
                </a:r>
              </a:p>
              <a:p>
                <a:r>
                  <a:rPr lang="en-GB" dirty="0" smtClean="0"/>
                  <a:t>Normalise the result row-wise (divide by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dirty="0" smtClean="0"/>
                  <a:t>-norm)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dirty="0"/>
                  <a:t>-norm</a:t>
                </a:r>
                <a:r>
                  <a:rPr lang="en-GB" dirty="0" smtClean="0"/>
                  <a:t> is the square root of the sum of the squared vector values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94" t="-25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37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718" y="4047236"/>
            <a:ext cx="7426379" cy="176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50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TF-IDF Python example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742" y="1960536"/>
            <a:ext cx="8582025" cy="30956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38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542" y="3952533"/>
            <a:ext cx="4500103" cy="228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8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Limitations of Bag of Words model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Meaning:</a:t>
            </a:r>
          </a:p>
          <a:p>
            <a:pPr lvl="1"/>
            <a:r>
              <a:rPr lang="en-GB" dirty="0"/>
              <a:t>Discarding word order ignores the context, and in turn meaning of words in the document (semantics)</a:t>
            </a:r>
          </a:p>
          <a:p>
            <a:r>
              <a:rPr lang="en-GB" dirty="0" smtClean="0"/>
              <a:t>Vocabulary</a:t>
            </a:r>
            <a:r>
              <a:rPr lang="en-GB" dirty="0"/>
              <a:t>: </a:t>
            </a:r>
            <a:endParaRPr lang="en-GB" dirty="0" smtClean="0"/>
          </a:p>
          <a:p>
            <a:pPr lvl="1"/>
            <a:r>
              <a:rPr lang="en-GB" dirty="0" smtClean="0"/>
              <a:t>The </a:t>
            </a:r>
            <a:r>
              <a:rPr lang="en-GB" dirty="0"/>
              <a:t>vocabulary needs careful design to manage the size, which impacts the sparsity of the document representations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Sparsity</a:t>
            </a:r>
            <a:r>
              <a:rPr lang="en-GB" dirty="0" smtClean="0"/>
              <a:t>:</a:t>
            </a:r>
          </a:p>
          <a:p>
            <a:pPr lvl="1"/>
            <a:r>
              <a:rPr lang="en-GB" dirty="0" smtClean="0"/>
              <a:t>Sparse </a:t>
            </a:r>
            <a:r>
              <a:rPr lang="en-GB" dirty="0"/>
              <a:t>representations are harder to model both for computational reasons (space and time complexity) and also for information reasons,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87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Reduce Your Risk, Write a Good Business Plan - My S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933" y="2164350"/>
            <a:ext cx="4745615" cy="3464302"/>
          </a:xfrm>
          <a:prstGeom prst="roundRect">
            <a:avLst>
              <a:gd name="adj" fmla="val 735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B7F44E-5580-43BC-ABB5-D3CAC69B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 </a:t>
            </a:r>
            <a:r>
              <a:rPr lang="en-GB" dirty="0"/>
              <a:t>of Week </a:t>
            </a:r>
            <a:r>
              <a:rPr lang="en-GB" dirty="0" smtClean="0"/>
              <a:t>18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0EBB0-C201-4A10-94AA-7CB90BEB9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73" y="2131428"/>
            <a:ext cx="7190188" cy="41441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 smtClean="0">
                <a:solidFill>
                  <a:srgbClr val="B5121B"/>
                </a:solidFill>
              </a:rPr>
              <a:t>In Week 18, we covered the following</a:t>
            </a:r>
          </a:p>
          <a:p>
            <a:r>
              <a:rPr lang="en-GB" dirty="0" smtClean="0"/>
              <a:t>What is NLP and why do we need it?</a:t>
            </a:r>
          </a:p>
          <a:p>
            <a:r>
              <a:rPr lang="en-GB" dirty="0" smtClean="0"/>
              <a:t>Why is NLP hard?</a:t>
            </a:r>
          </a:p>
          <a:p>
            <a:r>
              <a:rPr lang="en-GB" dirty="0" smtClean="0"/>
              <a:t>Common Tasks in NLP</a:t>
            </a:r>
          </a:p>
          <a:p>
            <a:r>
              <a:rPr lang="en-GB" dirty="0" smtClean="0"/>
              <a:t>Applying Machine Learning to NLP Tasks</a:t>
            </a:r>
          </a:p>
          <a:p>
            <a:r>
              <a:rPr lang="en-GB" dirty="0" smtClean="0"/>
              <a:t>Basic Text Feature Extraction</a:t>
            </a:r>
          </a:p>
          <a:p>
            <a:r>
              <a:rPr lang="en-GB" dirty="0" smtClean="0"/>
              <a:t>Lab Exercise: Simple Classification Tasks</a:t>
            </a:r>
          </a:p>
          <a:p>
            <a:pPr lvl="1"/>
            <a:r>
              <a:rPr lang="en-GB" dirty="0" smtClean="0"/>
              <a:t> Gender Identification and Movie Reviews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845A0-3A14-4163-8598-46A0ED2B6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362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5-10</a:t>
            </a:r>
            <a:r>
              <a:rPr lang="en-GB" dirty="0" smtClean="0"/>
              <a:t> </a:t>
            </a:r>
            <a:r>
              <a:rPr lang="en-GB" dirty="0" smtClean="0"/>
              <a:t>minutes break &amp; Question Time</a:t>
            </a:r>
            <a:br>
              <a:rPr lang="en-GB" dirty="0" smtClean="0"/>
            </a:br>
            <a:r>
              <a:rPr lang="en-GB" sz="3200" b="1" dirty="0" smtClean="0"/>
              <a:t>Next</a:t>
            </a:r>
            <a:r>
              <a:rPr lang="en-GB" sz="3200" dirty="0" smtClean="0"/>
              <a:t>: </a:t>
            </a:r>
            <a:r>
              <a:rPr lang="en-GB" sz="3200" dirty="0" smtClean="0"/>
              <a:t>Word Embedding Models</a:t>
            </a:r>
            <a:endParaRPr lang="en-GB" dirty="0"/>
          </a:p>
        </p:txBody>
      </p:sp>
      <p:pic>
        <p:nvPicPr>
          <p:cNvPr id="3" name="Picture 2" descr="Question Mark Response · Free image on Pixaba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93" y="3970117"/>
            <a:ext cx="2328544" cy="2328544"/>
          </a:xfrm>
          <a:prstGeom prst="rect">
            <a:avLst/>
          </a:prstGeom>
        </p:spPr>
      </p:pic>
      <p:pic>
        <p:nvPicPr>
          <p:cNvPr id="4" name="Picture 3" descr="CoffeeBreak. by KmyGraphic on DeviantAr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190" y="3759995"/>
            <a:ext cx="2538666" cy="2538666"/>
          </a:xfrm>
          <a:prstGeom prst="rect">
            <a:avLst/>
          </a:prstGeom>
        </p:spPr>
      </p:pic>
      <p:pic>
        <p:nvPicPr>
          <p:cNvPr id="2050" name="Picture 2" descr="Broadcasting Coffee Break Sticker by Stream My Event for iOS &amp; Android |  GIPHY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309" y="3208966"/>
            <a:ext cx="3089695" cy="3089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19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Dense Vector Representation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68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Word </a:t>
            </a:r>
            <a:r>
              <a:rPr lang="en-GB" dirty="0"/>
              <a:t>E</a:t>
            </a:r>
            <a:r>
              <a:rPr lang="en-GB" dirty="0" smtClean="0"/>
              <a:t>mbedding Models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An alternative to </a:t>
            </a:r>
            <a:r>
              <a:rPr lang="en-GB" dirty="0" err="1" smtClean="0"/>
              <a:t>BoW</a:t>
            </a:r>
            <a:r>
              <a:rPr lang="en-GB" dirty="0" smtClean="0"/>
              <a:t> models is the dense vector representations known as </a:t>
            </a:r>
            <a:r>
              <a:rPr lang="en-GB" b="1" dirty="0" smtClean="0"/>
              <a:t>word embedding models </a:t>
            </a:r>
            <a:r>
              <a:rPr lang="en-GB" dirty="0" smtClean="0"/>
              <a:t>e.g.</a:t>
            </a:r>
            <a:r>
              <a:rPr lang="en-GB" b="1" dirty="0" smtClean="0"/>
              <a:t> </a:t>
            </a:r>
            <a:r>
              <a:rPr lang="en-GB" i="1" dirty="0" smtClean="0"/>
              <a:t>Word2Vec</a:t>
            </a:r>
            <a:r>
              <a:rPr lang="en-GB" dirty="0" smtClean="0"/>
              <a:t>,  </a:t>
            </a:r>
            <a:r>
              <a:rPr lang="en-GB" i="1" dirty="0" smtClean="0"/>
              <a:t>Glove</a:t>
            </a:r>
          </a:p>
          <a:p>
            <a:r>
              <a:rPr lang="en-GB" dirty="0" smtClean="0"/>
              <a:t>Real-values vector representation is </a:t>
            </a:r>
            <a:r>
              <a:rPr lang="en-GB" b="1" dirty="0" smtClean="0"/>
              <a:t>learned</a:t>
            </a:r>
            <a:r>
              <a:rPr lang="en-GB" dirty="0" smtClean="0"/>
              <a:t> from a corpus of text   </a:t>
            </a:r>
          </a:p>
          <a:p>
            <a:r>
              <a:rPr lang="en-GB" dirty="0" smtClean="0"/>
              <a:t>A </a:t>
            </a:r>
            <a:r>
              <a:rPr lang="en-GB" b="1" dirty="0" smtClean="0"/>
              <a:t>word</a:t>
            </a:r>
            <a:r>
              <a:rPr lang="en-GB" dirty="0" smtClean="0"/>
              <a:t> is a represented by a low dimensional vector</a:t>
            </a:r>
          </a:p>
          <a:p>
            <a:r>
              <a:rPr lang="en-GB" dirty="0" smtClean="0"/>
              <a:t>Similar words have similar vectors</a:t>
            </a:r>
          </a:p>
          <a:p>
            <a:r>
              <a:rPr lang="en-GB" dirty="0" smtClean="0"/>
              <a:t>Models capture semantic and syntactic details</a:t>
            </a:r>
          </a:p>
          <a:p>
            <a:r>
              <a:rPr lang="en-GB" dirty="0" smtClean="0"/>
              <a:t>Can be used as input to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435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Word2Vec Architecture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Uses a neural network model to learn word associations from a large corpus of text</a:t>
            </a:r>
          </a:p>
          <a:p>
            <a:r>
              <a:rPr lang="en-GB" dirty="0" smtClean="0"/>
              <a:t>It can detect </a:t>
            </a:r>
            <a:r>
              <a:rPr lang="en-GB" dirty="0"/>
              <a:t>synonymous words or suggest additional words for a partial sentence.</a:t>
            </a:r>
          </a:p>
          <a:p>
            <a:r>
              <a:rPr lang="en-GB" dirty="0" smtClean="0"/>
              <a:t>Represents </a:t>
            </a:r>
            <a:r>
              <a:rPr lang="en-GB" dirty="0"/>
              <a:t>each distinct word with a particular list of numbers called a vector.</a:t>
            </a:r>
          </a:p>
          <a:p>
            <a:r>
              <a:rPr lang="en-GB" b="1" dirty="0" smtClean="0"/>
              <a:t>Cosine </a:t>
            </a:r>
            <a:r>
              <a:rPr lang="en-GB" b="1" dirty="0"/>
              <a:t>similarity</a:t>
            </a:r>
            <a:r>
              <a:rPr lang="en-GB" dirty="0"/>
              <a:t> between the </a:t>
            </a:r>
            <a:r>
              <a:rPr lang="en-GB" dirty="0" smtClean="0"/>
              <a:t>vectors </a:t>
            </a:r>
            <a:r>
              <a:rPr lang="en-GB" dirty="0"/>
              <a:t>indicates the level of semantic similarity between the words represented by </a:t>
            </a:r>
            <a:r>
              <a:rPr lang="en-GB" dirty="0" smtClean="0"/>
              <a:t>the those vectors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072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Word2Vec - CBOW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An efficient method for learning high-quality distributed vectors</a:t>
            </a:r>
          </a:p>
          <a:p>
            <a:r>
              <a:rPr lang="en-GB" b="1" dirty="0" smtClean="0"/>
              <a:t>Goal</a:t>
            </a:r>
            <a:r>
              <a:rPr lang="en-GB" dirty="0" smtClean="0"/>
              <a:t>: Predict word given the context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44</a:t>
            </a:fld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004" y="3477047"/>
            <a:ext cx="8886444" cy="189365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167128" y="5965814"/>
            <a:ext cx="9381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Efficient Estimation of Word Representations in Vector </a:t>
            </a:r>
            <a:r>
              <a:rPr lang="en-GB" dirty="0" smtClean="0"/>
              <a:t>Space: https</a:t>
            </a:r>
            <a:r>
              <a:rPr lang="en-GB" dirty="0"/>
              <a:t>://arxiv.org/pdf/1301.3781.pdf</a:t>
            </a:r>
          </a:p>
        </p:txBody>
      </p:sp>
    </p:spTree>
    <p:extLst>
      <p:ext uri="{BB962C8B-B14F-4D97-AF65-F5344CB8AC3E}">
        <p14:creationId xmlns:p14="http://schemas.microsoft.com/office/powerpoint/2010/main" val="95404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802" y="1302016"/>
            <a:ext cx="5428486" cy="11567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Word2Vec - CBOW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An efficient method for learning high-quality distributed vectors</a:t>
            </a:r>
          </a:p>
          <a:p>
            <a:r>
              <a:rPr lang="en-GB" b="1" dirty="0" smtClean="0"/>
              <a:t>Goal</a:t>
            </a:r>
            <a:r>
              <a:rPr lang="en-GB" dirty="0" smtClean="0"/>
              <a:t>: </a:t>
            </a:r>
            <a:r>
              <a:rPr lang="en-GB" i="1" dirty="0" smtClean="0"/>
              <a:t>Predict </a:t>
            </a:r>
            <a:r>
              <a:rPr lang="en-GB" b="1" i="1" dirty="0" smtClean="0"/>
              <a:t>word</a:t>
            </a:r>
            <a:r>
              <a:rPr lang="en-GB" i="1" dirty="0" smtClean="0"/>
              <a:t> given </a:t>
            </a:r>
            <a:r>
              <a:rPr lang="en-GB" b="1" i="1" dirty="0" smtClean="0"/>
              <a:t>context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45</a:t>
            </a:fld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" y="3234451"/>
            <a:ext cx="6509022" cy="274880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8625842" y="4362614"/>
            <a:ext cx="1965960" cy="711933"/>
          </a:xfrm>
          <a:prstGeom prst="roundRect">
            <a:avLst>
              <a:gd name="adj" fmla="val 6118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Embedding Matrix</a:t>
            </a:r>
            <a:endParaRPr lang="en-GB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597248" y="5086121"/>
            <a:ext cx="0" cy="929028"/>
          </a:xfrm>
          <a:prstGeom prst="line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980944" y="5983255"/>
            <a:ext cx="6616304" cy="1117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929384" y="6075542"/>
            <a:ext cx="9381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Efficient Estimation of Word Representations in Vector </a:t>
            </a:r>
            <a:r>
              <a:rPr lang="en-GB" dirty="0" smtClean="0"/>
              <a:t>Space: https</a:t>
            </a:r>
            <a:r>
              <a:rPr lang="en-GB" dirty="0"/>
              <a:t>://arxiv.org/pdf/1301.3781.pdf</a:t>
            </a:r>
          </a:p>
        </p:txBody>
      </p:sp>
    </p:spTree>
    <p:extLst>
      <p:ext uri="{BB962C8B-B14F-4D97-AF65-F5344CB8AC3E}">
        <p14:creationId xmlns:p14="http://schemas.microsoft.com/office/powerpoint/2010/main" val="203468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795" y="3376689"/>
            <a:ext cx="6568637" cy="27263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802" y="1302016"/>
            <a:ext cx="5428486" cy="11567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Word2Vec – Skip-Gram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Skip-gram: another architecture for training </a:t>
            </a:r>
          </a:p>
          <a:p>
            <a:r>
              <a:rPr lang="en-GB" b="1" dirty="0" smtClean="0"/>
              <a:t>Goal</a:t>
            </a:r>
            <a:r>
              <a:rPr lang="en-GB" dirty="0" smtClean="0"/>
              <a:t>: </a:t>
            </a:r>
            <a:r>
              <a:rPr lang="en-GB" i="1" dirty="0" smtClean="0"/>
              <a:t>Predict </a:t>
            </a:r>
            <a:r>
              <a:rPr lang="en-GB" b="1" i="1" dirty="0" smtClean="0"/>
              <a:t>context</a:t>
            </a:r>
            <a:r>
              <a:rPr lang="en-GB" i="1" dirty="0" smtClean="0"/>
              <a:t> given </a:t>
            </a:r>
            <a:r>
              <a:rPr lang="en-GB" b="1" i="1" dirty="0" smtClean="0"/>
              <a:t>word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46</a:t>
            </a:fld>
            <a:endParaRPr lang="en-GB"/>
          </a:p>
        </p:txBody>
      </p:sp>
      <p:sp>
        <p:nvSpPr>
          <p:cNvPr id="7" name="Rounded Rectangle 6"/>
          <p:cNvSpPr/>
          <p:nvPr/>
        </p:nvSpPr>
        <p:spPr>
          <a:xfrm>
            <a:off x="8625842" y="4362614"/>
            <a:ext cx="1965960" cy="711933"/>
          </a:xfrm>
          <a:prstGeom prst="roundRect">
            <a:avLst>
              <a:gd name="adj" fmla="val 6118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Embedding Matrix</a:t>
            </a:r>
            <a:endParaRPr lang="en-GB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597248" y="5086121"/>
            <a:ext cx="0" cy="929028"/>
          </a:xfrm>
          <a:prstGeom prst="line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980482" y="6026723"/>
            <a:ext cx="6628340" cy="397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911096" y="6084686"/>
            <a:ext cx="9381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Efficient Estimation of Word Representations in Vector </a:t>
            </a:r>
            <a:r>
              <a:rPr lang="en-GB" dirty="0" smtClean="0"/>
              <a:t>Space: https</a:t>
            </a:r>
            <a:r>
              <a:rPr lang="en-GB" dirty="0"/>
              <a:t>://arxiv.org/pdf/1301.3781.pdf</a:t>
            </a:r>
          </a:p>
        </p:txBody>
      </p:sp>
    </p:spTree>
    <p:extLst>
      <p:ext uri="{BB962C8B-B14F-4D97-AF65-F5344CB8AC3E}">
        <p14:creationId xmlns:p14="http://schemas.microsoft.com/office/powerpoint/2010/main" val="347119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Word2Vec Definition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3773" y="1700019"/>
            <a:ext cx="10041543" cy="356068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47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707924" y="5532911"/>
            <a:ext cx="10305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Implementations applies techniques like </a:t>
            </a:r>
            <a:r>
              <a:rPr lang="en-GB" sz="2000" dirty="0" smtClean="0">
                <a:hlinkClick r:id="rId3"/>
              </a:rPr>
              <a:t>negative sampling</a:t>
            </a:r>
            <a:r>
              <a:rPr lang="en-GB" sz="2000" dirty="0" smtClean="0"/>
              <a:t> and </a:t>
            </a:r>
            <a:r>
              <a:rPr lang="en-GB" sz="2000" dirty="0" smtClean="0">
                <a:hlinkClick r:id="rId4"/>
              </a:rPr>
              <a:t>hierarchical </a:t>
            </a:r>
            <a:r>
              <a:rPr lang="en-GB" sz="2000" dirty="0" err="1" smtClean="0">
                <a:hlinkClick r:id="rId4"/>
              </a:rPr>
              <a:t>softmax</a:t>
            </a:r>
            <a:r>
              <a:rPr lang="en-GB" sz="2000" dirty="0" smtClean="0">
                <a:hlinkClick r:id="rId4"/>
              </a:rPr>
              <a:t> </a:t>
            </a:r>
            <a:r>
              <a:rPr lang="en-GB" sz="2000" dirty="0" smtClean="0"/>
              <a:t>to achieve better results and training efficiency (see links for details)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08325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Word2Vec - Evaluation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3773" y="2134067"/>
            <a:ext cx="4125029" cy="3822899"/>
          </a:xfrm>
        </p:spPr>
        <p:txBody>
          <a:bodyPr/>
          <a:lstStyle/>
          <a:p>
            <a:r>
              <a:rPr lang="en-GB" dirty="0" smtClean="0"/>
              <a:t>Two intrinsic evaluation categories: </a:t>
            </a:r>
            <a:r>
              <a:rPr lang="en-GB" b="1" dirty="0" smtClean="0"/>
              <a:t>semantic</a:t>
            </a:r>
            <a:r>
              <a:rPr lang="en-GB" dirty="0" smtClean="0"/>
              <a:t> and </a:t>
            </a:r>
            <a:r>
              <a:rPr lang="en-GB" b="1" dirty="0" smtClean="0"/>
              <a:t>syntactic</a:t>
            </a:r>
          </a:p>
          <a:p>
            <a:r>
              <a:rPr lang="en-GB" dirty="0" smtClean="0"/>
              <a:t>5 Semantic types</a:t>
            </a:r>
          </a:p>
          <a:p>
            <a:pPr lvl="1"/>
            <a:r>
              <a:rPr lang="en-GB" dirty="0" smtClean="0"/>
              <a:t>8869 questions</a:t>
            </a:r>
          </a:p>
          <a:p>
            <a:r>
              <a:rPr lang="en-GB" dirty="0" smtClean="0"/>
              <a:t>9 Syntactic types</a:t>
            </a:r>
          </a:p>
          <a:p>
            <a:pPr lvl="1"/>
            <a:r>
              <a:rPr lang="en-GB" dirty="0" smtClean="0"/>
              <a:t>10675 questions 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48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802" y="2134067"/>
            <a:ext cx="6029786" cy="38228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72614" y="6092983"/>
            <a:ext cx="35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https://arxiv.org/pdf/1301.3781.pdf</a:t>
            </a:r>
          </a:p>
        </p:txBody>
      </p:sp>
    </p:spTree>
    <p:extLst>
      <p:ext uri="{BB962C8B-B14F-4D97-AF65-F5344CB8AC3E}">
        <p14:creationId xmlns:p14="http://schemas.microsoft.com/office/powerpoint/2010/main" val="113895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Word2Vec - Evaluation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3773" y="2134067"/>
            <a:ext cx="4125029" cy="3822899"/>
          </a:xfrm>
        </p:spPr>
        <p:txBody>
          <a:bodyPr/>
          <a:lstStyle/>
          <a:p>
            <a:r>
              <a:rPr lang="en-GB" dirty="0" smtClean="0"/>
              <a:t>Learned relationships</a:t>
            </a:r>
          </a:p>
          <a:p>
            <a:pPr lvl="1"/>
            <a:r>
              <a:rPr lang="en-GB" dirty="0" smtClean="0"/>
              <a:t>Word-pair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49</a:t>
            </a:fld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7172614" y="6092983"/>
            <a:ext cx="35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https://arxiv.org/pdf/1301.3781.pdf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938" y="2486362"/>
            <a:ext cx="7839997" cy="334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88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NLP and why do we need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3774" y="2313991"/>
            <a:ext cx="6774494" cy="3862971"/>
          </a:xfrm>
        </p:spPr>
        <p:txBody>
          <a:bodyPr>
            <a:normAutofit/>
          </a:bodyPr>
          <a:lstStyle/>
          <a:p>
            <a:r>
              <a:rPr lang="en-GB" b="1" dirty="0" smtClean="0"/>
              <a:t>What is NLP? </a:t>
            </a:r>
          </a:p>
          <a:p>
            <a:pPr lvl="1"/>
            <a:r>
              <a:rPr lang="en-GB" dirty="0" smtClean="0"/>
              <a:t>The study of the computational processing of human language which creates systems that understand and generate human language</a:t>
            </a:r>
          </a:p>
          <a:p>
            <a:r>
              <a:rPr lang="en-GB" b="1" dirty="0" smtClean="0"/>
              <a:t>Why NLP?</a:t>
            </a:r>
          </a:p>
          <a:p>
            <a:pPr lvl="1"/>
            <a:r>
              <a:rPr lang="en-GB" dirty="0" smtClean="0"/>
              <a:t>Zettabytes of </a:t>
            </a:r>
            <a:r>
              <a:rPr lang="en-GB" dirty="0"/>
              <a:t>human language data</a:t>
            </a:r>
            <a:r>
              <a:rPr lang="en-GB" dirty="0" smtClean="0"/>
              <a:t> (~44Zb) (~44ZettaBytes) on the internet</a:t>
            </a:r>
          </a:p>
          <a:p>
            <a:pPr lvl="1"/>
            <a:r>
              <a:rPr lang="en-GB" dirty="0" smtClean="0"/>
              <a:t>Need for efficient tools and techniques to make sense of them as well as generate actionable outputs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6" name="Picture 2" descr="Natural Language Processing in Healthcare Medical Recor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268" y="2638082"/>
            <a:ext cx="4282226" cy="281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28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Word2Vec - Evaluation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3773" y="2134068"/>
            <a:ext cx="4125029" cy="3558810"/>
          </a:xfrm>
        </p:spPr>
        <p:txBody>
          <a:bodyPr/>
          <a:lstStyle/>
          <a:p>
            <a:r>
              <a:rPr lang="en-GB" dirty="0" smtClean="0"/>
              <a:t>Learned relationships</a:t>
            </a:r>
          </a:p>
          <a:p>
            <a:pPr lvl="1"/>
            <a:r>
              <a:rPr lang="en-GB" dirty="0" smtClean="0"/>
              <a:t>Word-pair</a:t>
            </a:r>
          </a:p>
          <a:p>
            <a:pPr lvl="1"/>
            <a:r>
              <a:rPr lang="en-GB" dirty="0" smtClean="0"/>
              <a:t>Countries and their capitals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50</a:t>
            </a:fld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7172614" y="6092983"/>
            <a:ext cx="35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https://arxiv.org/pdf/1301.3781.pdf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802" y="1431627"/>
            <a:ext cx="6186795" cy="445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Training Parameters – Window size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Walk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51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556" y="2032845"/>
            <a:ext cx="7788246" cy="364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6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Training Parameters – Epochs (iterations)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Walk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52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983" y="2257735"/>
            <a:ext cx="8667443" cy="352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7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Training Parameters – dimensions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Walk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53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955" y="2313991"/>
            <a:ext cx="919162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23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Other Type of Embedding Models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3774" y="2313991"/>
            <a:ext cx="9697414" cy="3862971"/>
          </a:xfrm>
        </p:spPr>
        <p:txBody>
          <a:bodyPr>
            <a:normAutofit/>
          </a:bodyPr>
          <a:lstStyle/>
          <a:p>
            <a:r>
              <a:rPr lang="en-GB" dirty="0"/>
              <a:t>Character </a:t>
            </a:r>
            <a:r>
              <a:rPr lang="en-GB" dirty="0" smtClean="0"/>
              <a:t>models - </a:t>
            </a:r>
            <a:r>
              <a:rPr lang="en-GB" dirty="0" err="1" smtClean="0"/>
              <a:t>Karpathy</a:t>
            </a:r>
            <a:r>
              <a:rPr lang="en-GB" dirty="0" smtClean="0"/>
              <a:t>(2015</a:t>
            </a:r>
            <a:r>
              <a:rPr lang="en-GB" dirty="0"/>
              <a:t>): </a:t>
            </a:r>
            <a:endParaRPr lang="en-GB" dirty="0" smtClean="0"/>
          </a:p>
          <a:p>
            <a:pPr lvl="1"/>
            <a:r>
              <a:rPr lang="en-GB" dirty="0" smtClean="0">
                <a:hlinkClick r:id="rId2"/>
              </a:rPr>
              <a:t>The </a:t>
            </a:r>
            <a:r>
              <a:rPr lang="en-GB" dirty="0">
                <a:hlinkClick r:id="rId2"/>
              </a:rPr>
              <a:t>Unreasonable Effectiveness of Recurrent Neural </a:t>
            </a:r>
            <a:r>
              <a:rPr lang="en-GB" dirty="0" smtClean="0">
                <a:hlinkClick r:id="rId2"/>
              </a:rPr>
              <a:t>Networks</a:t>
            </a:r>
            <a:endParaRPr lang="en-GB" dirty="0" smtClean="0"/>
          </a:p>
          <a:p>
            <a:r>
              <a:rPr lang="en-GB" dirty="0" err="1" smtClean="0"/>
              <a:t>Subword</a:t>
            </a:r>
            <a:r>
              <a:rPr lang="en-GB" dirty="0" smtClean="0"/>
              <a:t> models - Bojanowski(2017</a:t>
            </a:r>
            <a:r>
              <a:rPr lang="en-GB" dirty="0"/>
              <a:t>): </a:t>
            </a:r>
            <a:endParaRPr lang="en-GB" dirty="0" smtClean="0"/>
          </a:p>
          <a:p>
            <a:pPr lvl="1"/>
            <a:r>
              <a:rPr lang="en-GB" dirty="0" smtClean="0">
                <a:hlinkClick r:id="rId3"/>
              </a:rPr>
              <a:t>Enriching </a:t>
            </a:r>
            <a:r>
              <a:rPr lang="en-GB" dirty="0">
                <a:hlinkClick r:id="rId3"/>
              </a:rPr>
              <a:t>Word Vectors with </a:t>
            </a:r>
            <a:r>
              <a:rPr lang="en-GB" dirty="0" err="1" smtClean="0">
                <a:hlinkClick r:id="rId3"/>
              </a:rPr>
              <a:t>Subword</a:t>
            </a:r>
            <a:r>
              <a:rPr lang="en-GB" dirty="0" smtClean="0">
                <a:hlinkClick r:id="rId3"/>
              </a:rPr>
              <a:t> Information </a:t>
            </a:r>
            <a:r>
              <a:rPr lang="en-GB" dirty="0">
                <a:hlinkClick r:id="rId3"/>
              </a:rPr>
              <a:t>-ACL</a:t>
            </a:r>
            <a:endParaRPr lang="en-GB" dirty="0"/>
          </a:p>
          <a:p>
            <a:r>
              <a:rPr lang="en-GB" dirty="0"/>
              <a:t>Contextualised </a:t>
            </a:r>
            <a:r>
              <a:rPr lang="en-GB" dirty="0" smtClean="0"/>
              <a:t>models:</a:t>
            </a:r>
          </a:p>
          <a:p>
            <a:pPr lvl="1"/>
            <a:r>
              <a:rPr lang="en-GB" dirty="0" smtClean="0">
                <a:hlinkClick r:id="rId4"/>
              </a:rPr>
              <a:t>BERT </a:t>
            </a:r>
            <a:r>
              <a:rPr lang="en-GB" dirty="0">
                <a:hlinkClick r:id="rId4"/>
              </a:rPr>
              <a:t>(Bidirectional Encoder Representations from </a:t>
            </a:r>
            <a:r>
              <a:rPr lang="en-GB" dirty="0" smtClean="0">
                <a:hlinkClick r:id="rId4"/>
              </a:rPr>
              <a:t>Transformers)</a:t>
            </a:r>
            <a:endParaRPr lang="en-GB" dirty="0" smtClean="0"/>
          </a:p>
          <a:p>
            <a:pPr lvl="1"/>
            <a:r>
              <a:rPr lang="en-GB" dirty="0" smtClean="0">
                <a:hlinkClick r:id="rId5"/>
              </a:rPr>
              <a:t>ELMO (</a:t>
            </a:r>
            <a:r>
              <a:rPr lang="en-GB" dirty="0" err="1" smtClean="0">
                <a:hlinkClick r:id="rId5"/>
              </a:rPr>
              <a:t>Embeddings</a:t>
            </a:r>
            <a:r>
              <a:rPr lang="en-GB" dirty="0" smtClean="0">
                <a:hlinkClick r:id="rId5"/>
              </a:rPr>
              <a:t> from Language Model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73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Type of Embedding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Sentence/Paragraph/Document models:</a:t>
            </a:r>
          </a:p>
          <a:p>
            <a:pPr lvl="1"/>
            <a:r>
              <a:rPr lang="en-GB" dirty="0" smtClean="0"/>
              <a:t>Le &amp; </a:t>
            </a:r>
            <a:r>
              <a:rPr lang="en-GB" dirty="0" err="1" smtClean="0"/>
              <a:t>Mikolov</a:t>
            </a:r>
            <a:r>
              <a:rPr lang="en-GB" dirty="0" smtClean="0"/>
              <a:t>(2014</a:t>
            </a:r>
            <a:r>
              <a:rPr lang="en-GB" dirty="0"/>
              <a:t>): </a:t>
            </a:r>
            <a:r>
              <a:rPr lang="en-GB" dirty="0">
                <a:hlinkClick r:id="rId2"/>
              </a:rPr>
              <a:t>Distributed Representations of Sentences and Documents</a:t>
            </a:r>
            <a:endParaRPr lang="en-GB" dirty="0"/>
          </a:p>
          <a:p>
            <a:pPr lvl="1"/>
            <a:r>
              <a:rPr lang="en-GB" dirty="0" err="1" smtClean="0"/>
              <a:t>Logeswaran</a:t>
            </a:r>
            <a:r>
              <a:rPr lang="en-GB" dirty="0" smtClean="0"/>
              <a:t> &amp; </a:t>
            </a:r>
            <a:r>
              <a:rPr lang="en-GB" dirty="0"/>
              <a:t>Lee (2018): </a:t>
            </a:r>
            <a:r>
              <a:rPr lang="en-GB" dirty="0">
                <a:hlinkClick r:id="rId3"/>
              </a:rPr>
              <a:t>An efficient framework for learning sentence </a:t>
            </a:r>
            <a:r>
              <a:rPr lang="en-GB" dirty="0" smtClean="0">
                <a:hlinkClick r:id="rId3"/>
              </a:rPr>
              <a:t>representations</a:t>
            </a:r>
            <a:endParaRPr lang="en-GB" dirty="0" smtClean="0"/>
          </a:p>
          <a:p>
            <a:r>
              <a:rPr lang="en-GB" dirty="0" smtClean="0"/>
              <a:t>Thomas </a:t>
            </a:r>
            <a:r>
              <a:rPr lang="en-GB" dirty="0"/>
              <a:t>Wolf (2018</a:t>
            </a:r>
            <a:r>
              <a:rPr lang="en-GB" dirty="0" smtClean="0"/>
              <a:t>):</a:t>
            </a:r>
          </a:p>
          <a:p>
            <a:pPr lvl="1"/>
            <a:r>
              <a:rPr lang="en-GB" dirty="0" smtClean="0">
                <a:hlinkClick r:id="rId4"/>
              </a:rPr>
              <a:t>The </a:t>
            </a:r>
            <a:r>
              <a:rPr lang="en-GB" dirty="0">
                <a:hlinkClick r:id="rId4"/>
              </a:rPr>
              <a:t>Current Best of Universal Word </a:t>
            </a:r>
            <a:r>
              <a:rPr lang="en-GB" dirty="0" err="1">
                <a:hlinkClick r:id="rId4"/>
              </a:rPr>
              <a:t>Embeddings</a:t>
            </a:r>
            <a:r>
              <a:rPr lang="en-GB" dirty="0">
                <a:hlinkClick r:id="rId4"/>
              </a:rPr>
              <a:t> and Sentence </a:t>
            </a:r>
            <a:r>
              <a:rPr lang="en-GB" dirty="0" err="1">
                <a:hlinkClick r:id="rId4"/>
              </a:rPr>
              <a:t>Embeddings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95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What Is Natural Language Processing and How Does It Work? | SwissCognitive  - The Global AI Hu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571" y="2462769"/>
            <a:ext cx="6086200" cy="348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157084-0CF0-49B5-A390-29CF6B9B69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940" y="2205022"/>
            <a:ext cx="6101744" cy="1399152"/>
          </a:xfrm>
        </p:spPr>
        <p:txBody>
          <a:bodyPr>
            <a:normAutofit/>
          </a:bodyPr>
          <a:lstStyle/>
          <a:p>
            <a:r>
              <a:rPr lang="en-GB" dirty="0" smtClean="0"/>
              <a:t>Review of Last Week Lab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302CC0-6D72-4124-9C61-29F07991B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310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Coming next…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/>
              <a:t>Labs</a:t>
            </a:r>
            <a:r>
              <a:rPr lang="en-GB" dirty="0" smtClean="0"/>
              <a:t> (Wednesday and Thursday):</a:t>
            </a:r>
          </a:p>
          <a:p>
            <a:pPr lvl="1"/>
            <a:r>
              <a:rPr lang="en-GB" b="1" dirty="0" smtClean="0"/>
              <a:t>Support for course work</a:t>
            </a:r>
            <a:r>
              <a:rPr lang="en-GB" dirty="0" smtClean="0"/>
              <a:t> – use the lab sessions to ask all your questions on the coursework </a:t>
            </a:r>
          </a:p>
          <a:p>
            <a:r>
              <a:rPr lang="en-GB" b="1" dirty="0" smtClean="0"/>
              <a:t>Coursework deadline:</a:t>
            </a:r>
          </a:p>
          <a:p>
            <a:pPr lvl="1"/>
            <a:r>
              <a:rPr lang="en-GB" dirty="0" smtClean="0"/>
              <a:t>Endeavour to hand-in your coursework before the deadline</a:t>
            </a:r>
          </a:p>
        </p:txBody>
      </p:sp>
    </p:spTree>
    <p:extLst>
      <p:ext uri="{BB962C8B-B14F-4D97-AF65-F5344CB8AC3E}">
        <p14:creationId xmlns:p14="http://schemas.microsoft.com/office/powerpoint/2010/main" val="20814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423BF-B597-43F1-94B6-13861DD3D5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 for attending, any 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9E2B71-A89E-4C5F-89E5-622478E559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072" y="6158300"/>
            <a:ext cx="2743200" cy="365125"/>
          </a:xfrm>
          <a:prstGeom prst="rect">
            <a:avLst/>
          </a:prstGeom>
        </p:spPr>
        <p:txBody>
          <a:bodyPr/>
          <a:lstStyle/>
          <a:p>
            <a:fld id="{6998E55D-8E2A-4AFE-A61C-B5DBBB7761E7}" type="slidenum">
              <a:rPr lang="en-GB" smtClean="0"/>
              <a:pPr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087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is NLP hard?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3773" y="2313992"/>
            <a:ext cx="5848521" cy="3565948"/>
          </a:xfrm>
        </p:spPr>
        <p:txBody>
          <a:bodyPr/>
          <a:lstStyle/>
          <a:p>
            <a:r>
              <a:rPr lang="en-GB" dirty="0" smtClean="0"/>
              <a:t>Human language is ambiguous</a:t>
            </a:r>
          </a:p>
          <a:p>
            <a:pPr lvl="1"/>
            <a:r>
              <a:rPr lang="en-GB" i="1" dirty="0" smtClean="0"/>
              <a:t>Iraqi Head Seeks Arms</a:t>
            </a:r>
            <a:r>
              <a:rPr lang="en-GB" dirty="0" smtClean="0"/>
              <a:t> (</a:t>
            </a:r>
            <a:r>
              <a:rPr lang="en-GB" i="1" dirty="0" smtClean="0"/>
              <a:t>head</a:t>
            </a:r>
            <a:r>
              <a:rPr lang="en-GB" dirty="0" smtClean="0"/>
              <a:t> and </a:t>
            </a:r>
            <a:r>
              <a:rPr lang="en-GB" i="1" dirty="0" smtClean="0"/>
              <a:t>arms</a:t>
            </a:r>
            <a:r>
              <a:rPr lang="en-GB" dirty="0" smtClean="0"/>
              <a:t> are ambiguous)</a:t>
            </a:r>
          </a:p>
          <a:p>
            <a:r>
              <a:rPr lang="en-GB" dirty="0" smtClean="0"/>
              <a:t>Language is subtle</a:t>
            </a:r>
          </a:p>
          <a:p>
            <a:r>
              <a:rPr lang="en-GB" dirty="0" smtClean="0"/>
              <a:t>Language representations are unique to their domains</a:t>
            </a:r>
          </a:p>
          <a:p>
            <a:r>
              <a:rPr lang="en-GB" dirty="0" smtClean="0"/>
              <a:t>Language evolves – changes over time</a:t>
            </a:r>
          </a:p>
          <a:p>
            <a:r>
              <a:rPr lang="en-GB" dirty="0" smtClean="0"/>
              <a:t>~ 7000 human (living) languages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6" name="Picture 2" descr="What is Natural Language Processing (NLP)? | SAS U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074" y="1700019"/>
            <a:ext cx="4264184" cy="426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78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Common Tasks in NLP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Parts-of-Speech Tagging</a:t>
            </a:r>
          </a:p>
          <a:p>
            <a:r>
              <a:rPr lang="en-GB" dirty="0" smtClean="0"/>
              <a:t>Words Sense Disambiguation</a:t>
            </a:r>
          </a:p>
          <a:p>
            <a:r>
              <a:rPr lang="en-GB" dirty="0" smtClean="0"/>
              <a:t>Text Classification</a:t>
            </a:r>
          </a:p>
          <a:p>
            <a:r>
              <a:rPr lang="en-GB" dirty="0" smtClean="0"/>
              <a:t>Machine Translation </a:t>
            </a:r>
          </a:p>
          <a:p>
            <a:r>
              <a:rPr lang="en-GB" dirty="0" smtClean="0"/>
              <a:t>Named-Entity Recognition</a:t>
            </a:r>
          </a:p>
          <a:p>
            <a:r>
              <a:rPr lang="en-GB" dirty="0" smtClean="0"/>
              <a:t>Information Extraction</a:t>
            </a:r>
          </a:p>
          <a:p>
            <a:r>
              <a:rPr lang="en-GB" dirty="0" smtClean="0"/>
              <a:t>“Spoken” Language Systems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5" name="Picture 4" descr="AppleSiriIcon2017.pn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02" y="5323090"/>
            <a:ext cx="853871" cy="85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Unboxing Cortana - Does it Work for your Business Needs? - UC Today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48239" y="4426758"/>
            <a:ext cx="888824" cy="76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Google Assistant - Wikipedia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950" y="1880751"/>
            <a:ext cx="866480" cy="8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Alexa Logo Vectors Free Download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767" y="5327430"/>
            <a:ext cx="687447" cy="68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03517" y="1815180"/>
            <a:ext cx="2650283" cy="129702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708" t="20490" r="7050" b="11152"/>
          <a:stretch/>
        </p:blipFill>
        <p:spPr>
          <a:xfrm>
            <a:off x="6644176" y="5280911"/>
            <a:ext cx="3607969" cy="1264863"/>
          </a:xfrm>
          <a:prstGeom prst="rect">
            <a:avLst/>
          </a:prstGeom>
        </p:spPr>
      </p:pic>
      <p:pic>
        <p:nvPicPr>
          <p:cNvPr id="11" name="Picture 16" descr="https://raw.githubusercontent.com/deepankarkotnala/Email-Spam-Ham-Classifier-NLP/master/images/email_spam_ham.png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903" y="1439558"/>
            <a:ext cx="2719247" cy="135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Hand Good Vector Images, Stock Photos &amp; Vectors | Shutterstock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7" t="9116" r="7153" b="15456"/>
          <a:stretch/>
        </p:blipFill>
        <p:spPr bwMode="auto">
          <a:xfrm>
            <a:off x="4257392" y="3309367"/>
            <a:ext cx="1852205" cy="87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7063" y="2798523"/>
            <a:ext cx="1902675" cy="2468879"/>
          </a:xfrm>
          <a:prstGeom prst="rect">
            <a:avLst/>
          </a:prstGeom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03518" y="3253941"/>
            <a:ext cx="2650282" cy="123944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5383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Supervised ML for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i="1" dirty="0"/>
              <a:t>A computer </a:t>
            </a:r>
            <a:r>
              <a:rPr lang="en-GB" b="1" i="1" dirty="0" smtClean="0"/>
              <a:t>learns</a:t>
            </a:r>
            <a:r>
              <a:rPr lang="en-GB" i="1" dirty="0" smtClean="0"/>
              <a:t> </a:t>
            </a:r>
            <a:r>
              <a:rPr lang="en-GB" i="1" dirty="0"/>
              <a:t>from experience </a:t>
            </a:r>
            <a:r>
              <a:rPr lang="en-GB" b="1" i="1" dirty="0"/>
              <a:t>E</a:t>
            </a:r>
            <a:r>
              <a:rPr lang="en-GB" i="1" dirty="0"/>
              <a:t> with respect to task </a:t>
            </a:r>
            <a:r>
              <a:rPr lang="en-GB" b="1" i="1" dirty="0"/>
              <a:t>T</a:t>
            </a:r>
            <a:r>
              <a:rPr lang="en-GB" i="1" dirty="0"/>
              <a:t> and some performance measure </a:t>
            </a:r>
            <a:r>
              <a:rPr lang="en-GB" b="1" i="1" dirty="0"/>
              <a:t>P</a:t>
            </a:r>
            <a:r>
              <a:rPr lang="en-GB" i="1" dirty="0"/>
              <a:t>, if its performance on </a:t>
            </a:r>
            <a:r>
              <a:rPr lang="en-GB" b="1" i="1" dirty="0"/>
              <a:t>T</a:t>
            </a:r>
            <a:r>
              <a:rPr lang="en-GB" i="1" dirty="0"/>
              <a:t>, as measured by </a:t>
            </a:r>
            <a:r>
              <a:rPr lang="en-GB" b="1" i="1" dirty="0"/>
              <a:t>P</a:t>
            </a:r>
            <a:r>
              <a:rPr lang="en-GB" i="1" dirty="0"/>
              <a:t>, improved with experience </a:t>
            </a:r>
            <a:r>
              <a:rPr lang="en-GB" b="1" i="1" dirty="0"/>
              <a:t>E</a:t>
            </a:r>
            <a:r>
              <a:rPr lang="en-GB" dirty="0"/>
              <a:t>”</a:t>
            </a:r>
          </a:p>
          <a:p>
            <a:r>
              <a:rPr lang="en-GB" dirty="0" smtClean="0"/>
              <a:t>Key components</a:t>
            </a:r>
          </a:p>
          <a:p>
            <a:pPr lvl="1"/>
            <a:r>
              <a:rPr lang="en-GB" dirty="0" smtClean="0"/>
              <a:t>input (</a:t>
            </a:r>
            <a:r>
              <a:rPr lang="en-GB" b="1" dirty="0" smtClean="0"/>
              <a:t>training</a:t>
            </a:r>
            <a:r>
              <a:rPr lang="en-GB" dirty="0" smtClean="0"/>
              <a:t>) data (instances)</a:t>
            </a:r>
          </a:p>
          <a:p>
            <a:pPr lvl="1"/>
            <a:r>
              <a:rPr lang="en-GB" dirty="0" smtClean="0"/>
              <a:t>Correct </a:t>
            </a:r>
            <a:r>
              <a:rPr lang="en-GB" b="1" dirty="0" smtClean="0"/>
              <a:t>labels</a:t>
            </a:r>
          </a:p>
          <a:p>
            <a:pPr lvl="1"/>
            <a:r>
              <a:rPr lang="en-GB" b="1" dirty="0" smtClean="0"/>
              <a:t>Feature extractor</a:t>
            </a:r>
          </a:p>
          <a:p>
            <a:pPr lvl="1"/>
            <a:r>
              <a:rPr lang="en-GB" dirty="0" smtClean="0"/>
              <a:t>Machine </a:t>
            </a:r>
            <a:r>
              <a:rPr lang="en-GB" b="1" dirty="0" smtClean="0"/>
              <a:t>learning</a:t>
            </a:r>
            <a:r>
              <a:rPr lang="en-GB" dirty="0" smtClean="0"/>
              <a:t> </a:t>
            </a:r>
            <a:r>
              <a:rPr lang="en-GB" b="1" dirty="0" smtClean="0"/>
              <a:t>algorithm</a:t>
            </a:r>
            <a:r>
              <a:rPr lang="en-GB" dirty="0" smtClean="0"/>
              <a:t> </a:t>
            </a:r>
          </a:p>
          <a:p>
            <a:pPr lvl="1"/>
            <a:r>
              <a:rPr lang="en-GB" dirty="0" smtClean="0"/>
              <a:t>Classifier </a:t>
            </a:r>
            <a:r>
              <a:rPr lang="en-GB" b="1" dirty="0" smtClean="0"/>
              <a:t>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5" name="Picture 2" descr="../images/supervised-classific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143" y="3139390"/>
            <a:ext cx="5888115" cy="303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92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Feature Extraction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/>
              <a:t>Features</a:t>
            </a:r>
            <a:r>
              <a:rPr lang="en-GB" dirty="0" smtClean="0"/>
              <a:t> are the key ingredients for creating data instances for  training machine learning models</a:t>
            </a:r>
          </a:p>
          <a:p>
            <a:r>
              <a:rPr lang="en-GB" b="1" dirty="0" smtClean="0"/>
              <a:t>Feature extraction</a:t>
            </a:r>
            <a:r>
              <a:rPr lang="en-GB" dirty="0" smtClean="0"/>
              <a:t> in NLP involves detecting patterns in text that can help in building an accurate model.</a:t>
            </a:r>
          </a:p>
          <a:p>
            <a:pPr lvl="1"/>
            <a:r>
              <a:rPr lang="en-GB" b="1" dirty="0" smtClean="0"/>
              <a:t>POS-tagging: </a:t>
            </a:r>
            <a:r>
              <a:rPr lang="en-GB" dirty="0" smtClean="0"/>
              <a:t>Words </a:t>
            </a:r>
            <a:r>
              <a:rPr lang="en-GB" dirty="0"/>
              <a:t>ending in </a:t>
            </a:r>
            <a:r>
              <a:rPr lang="en-GB" i="1" dirty="0"/>
              <a:t>-</a:t>
            </a:r>
            <a:r>
              <a:rPr lang="en-GB" i="1" dirty="0" err="1"/>
              <a:t>ed</a:t>
            </a:r>
            <a:r>
              <a:rPr lang="en-GB" dirty="0"/>
              <a:t> tend to be past tense verbs</a:t>
            </a:r>
            <a:r>
              <a:rPr lang="en-GB" i="1" dirty="0" smtClean="0"/>
              <a:t>.</a:t>
            </a:r>
          </a:p>
          <a:p>
            <a:pPr lvl="1"/>
            <a:r>
              <a:rPr lang="en-GB" b="1" dirty="0" smtClean="0"/>
              <a:t>Document classification:</a:t>
            </a:r>
            <a:r>
              <a:rPr lang="en-GB" b="1" dirty="0"/>
              <a:t> </a:t>
            </a:r>
            <a:r>
              <a:rPr lang="en-GB" dirty="0"/>
              <a:t>Frequent use of </a:t>
            </a:r>
            <a:r>
              <a:rPr lang="en-GB" i="1" dirty="0"/>
              <a:t>will</a:t>
            </a:r>
            <a:r>
              <a:rPr lang="en-GB" dirty="0"/>
              <a:t> is indicative of news </a:t>
            </a:r>
            <a:r>
              <a:rPr lang="en-GB" dirty="0" smtClean="0"/>
              <a:t>text</a:t>
            </a:r>
          </a:p>
          <a:p>
            <a:r>
              <a:rPr lang="en-GB" dirty="0"/>
              <a:t>A </a:t>
            </a:r>
            <a:r>
              <a:rPr lang="en-GB" b="1" dirty="0"/>
              <a:t>feature extractor</a:t>
            </a:r>
            <a:r>
              <a:rPr lang="en-GB" dirty="0"/>
              <a:t> is a function that converts each input value to a </a:t>
            </a:r>
            <a:r>
              <a:rPr lang="en-GB" i="1" dirty="0"/>
              <a:t>feature set.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023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0</TotalTime>
  <Words>2493</Words>
  <Application>Microsoft Office PowerPoint</Application>
  <PresentationFormat>Widescreen</PresentationFormat>
  <Paragraphs>411</Paragraphs>
  <Slides>58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游ゴシック</vt:lpstr>
      <vt:lpstr>Arial</vt:lpstr>
      <vt:lpstr>Calibri</vt:lpstr>
      <vt:lpstr>Calibri Light</vt:lpstr>
      <vt:lpstr>Cambria Math</vt:lpstr>
      <vt:lpstr>Consolas</vt:lpstr>
      <vt:lpstr>Wingdings</vt:lpstr>
      <vt:lpstr>Office Theme</vt:lpstr>
      <vt:lpstr>Text Vectorization in NLP</vt:lpstr>
      <vt:lpstr>Lecture Outline</vt:lpstr>
      <vt:lpstr>Intended Learning Outcomes</vt:lpstr>
      <vt:lpstr>Summary of Week 18</vt:lpstr>
      <vt:lpstr>What is NLP and why do we need it?</vt:lpstr>
      <vt:lpstr>Why is NLP hard?</vt:lpstr>
      <vt:lpstr>Common Tasks in NLP</vt:lpstr>
      <vt:lpstr>Supervised ML for Text</vt:lpstr>
      <vt:lpstr>Feature Extraction</vt:lpstr>
      <vt:lpstr>Preprocessing, BoW and TF.IDF</vt:lpstr>
      <vt:lpstr>Focusing on Text Classification…</vt:lpstr>
      <vt:lpstr>Focusing on Text Classification…</vt:lpstr>
      <vt:lpstr>What is text?</vt:lpstr>
      <vt:lpstr>What is a word?</vt:lpstr>
      <vt:lpstr>Tokenization: WhitespaceTokenizer</vt:lpstr>
      <vt:lpstr>Tokenization: WordPunctTokenizer</vt:lpstr>
      <vt:lpstr>Tokenization: TreebankWordTokenizer</vt:lpstr>
      <vt:lpstr>Tokenization: Python example</vt:lpstr>
      <vt:lpstr>Token Normalisation</vt:lpstr>
      <vt:lpstr>Stemming</vt:lpstr>
      <vt:lpstr>Lemmatization</vt:lpstr>
      <vt:lpstr>Stemming: Python Example</vt:lpstr>
      <vt:lpstr>Transforming Tokens to Features</vt:lpstr>
      <vt:lpstr>Recall - Feature Extraction</vt:lpstr>
      <vt:lpstr>Meaning in Context</vt:lpstr>
      <vt:lpstr>Text Vectorisation</vt:lpstr>
      <vt:lpstr>Approaches to Text Vectorization</vt:lpstr>
      <vt:lpstr>Assign token_ids to words</vt:lpstr>
      <vt:lpstr>1 – Hot Vector</vt:lpstr>
      <vt:lpstr>Bag of Words (BoW)</vt:lpstr>
      <vt:lpstr>Bag of Words (BoW)</vt:lpstr>
      <vt:lpstr>Reducing the number of features</vt:lpstr>
      <vt:lpstr>Reducing the number of features</vt:lpstr>
      <vt:lpstr>Term Frequency (TF)</vt:lpstr>
      <vt:lpstr>Inverse Document Frequency (IDF)</vt:lpstr>
      <vt:lpstr>TF-IDF</vt:lpstr>
      <vt:lpstr>Improving the Bag of Word model</vt:lpstr>
      <vt:lpstr>TF-IDF Python example</vt:lpstr>
      <vt:lpstr>Limitations of Bag of Words model</vt:lpstr>
      <vt:lpstr>5-10 minutes break &amp; Question Time Next: Word Embedding Models</vt:lpstr>
      <vt:lpstr>Dense Vector Representation</vt:lpstr>
      <vt:lpstr>Word Embedding Models</vt:lpstr>
      <vt:lpstr>Word2Vec Architecture</vt:lpstr>
      <vt:lpstr>Word2Vec - CBOW</vt:lpstr>
      <vt:lpstr>Word2Vec - CBOW</vt:lpstr>
      <vt:lpstr>Word2Vec – Skip-Gram</vt:lpstr>
      <vt:lpstr>Word2Vec Definition</vt:lpstr>
      <vt:lpstr>Word2Vec - Evaluation</vt:lpstr>
      <vt:lpstr>Word2Vec - Evaluation</vt:lpstr>
      <vt:lpstr>Word2Vec - Evaluation</vt:lpstr>
      <vt:lpstr>Training Parameters – Window size</vt:lpstr>
      <vt:lpstr>Training Parameters – Epochs (iterations)</vt:lpstr>
      <vt:lpstr>Training Parameters – dimensions</vt:lpstr>
      <vt:lpstr>Other Type of Embedding Models</vt:lpstr>
      <vt:lpstr>Other Type of Embedding Models</vt:lpstr>
      <vt:lpstr>Review of Last Week Lab</vt:lpstr>
      <vt:lpstr>Coming next…</vt:lpstr>
      <vt:lpstr>Thank you for attending,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2020-06-05T17:03:52Z</dcterms:created>
  <dcterms:modified xsi:type="dcterms:W3CDTF">2021-03-08T15:06:58Z</dcterms:modified>
</cp:coreProperties>
</file>